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5" r:id="rId14"/>
    <p:sldId id="276" r:id="rId15"/>
    <p:sldId id="279" r:id="rId16"/>
    <p:sldId id="280" r:id="rId17"/>
    <p:sldId id="281" r:id="rId18"/>
    <p:sldId id="269" r:id="rId19"/>
    <p:sldId id="270" r:id="rId20"/>
    <p:sldId id="282" r:id="rId21"/>
    <p:sldId id="277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1" d="100"/>
          <a:sy n="81" d="100"/>
        </p:scale>
        <p:origin x="86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. Sai Mohan" userId="88d540280a1cedf5" providerId="LiveId" clId="{AB9A8187-6951-40CF-87D9-26C5DEE35ADA}"/>
    <pc:docChg chg="undo custSel delSld modSld">
      <pc:chgData name="V. Sai Mohan" userId="88d540280a1cedf5" providerId="LiveId" clId="{AB9A8187-6951-40CF-87D9-26C5DEE35ADA}" dt="2022-12-12T16:18:24.807" v="277" actId="47"/>
      <pc:docMkLst>
        <pc:docMk/>
      </pc:docMkLst>
      <pc:sldChg chg="modSp mod">
        <pc:chgData name="V. Sai Mohan" userId="88d540280a1cedf5" providerId="LiveId" clId="{AB9A8187-6951-40CF-87D9-26C5DEE35ADA}" dt="2022-12-12T16:07:44.592" v="5" actId="14100"/>
        <pc:sldMkLst>
          <pc:docMk/>
          <pc:sldMk cId="0" sldId="256"/>
        </pc:sldMkLst>
        <pc:spChg chg="mod">
          <ac:chgData name="V. Sai Mohan" userId="88d540280a1cedf5" providerId="LiveId" clId="{AB9A8187-6951-40CF-87D9-26C5DEE35ADA}" dt="2022-12-12T16:07:36.634" v="3" actId="14100"/>
          <ac:spMkLst>
            <pc:docMk/>
            <pc:sldMk cId="0" sldId="256"/>
            <ac:spMk id="2" creationId="{00000000-0000-0000-0000-000000000000}"/>
          </ac:spMkLst>
        </pc:spChg>
        <pc:spChg chg="mod">
          <ac:chgData name="V. Sai Mohan" userId="88d540280a1cedf5" providerId="LiveId" clId="{AB9A8187-6951-40CF-87D9-26C5DEE35ADA}" dt="2022-12-12T16:07:44.592" v="5" actId="14100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V. Sai Mohan" userId="88d540280a1cedf5" providerId="LiveId" clId="{AB9A8187-6951-40CF-87D9-26C5DEE35ADA}" dt="2022-12-12T16:09:42.823" v="181" actId="20577"/>
        <pc:sldMkLst>
          <pc:docMk/>
          <pc:sldMk cId="0" sldId="257"/>
        </pc:sldMkLst>
        <pc:spChg chg="mod">
          <ac:chgData name="V. Sai Mohan" userId="88d540280a1cedf5" providerId="LiveId" clId="{AB9A8187-6951-40CF-87D9-26C5DEE35ADA}" dt="2022-12-12T16:08:08.238" v="22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V. Sai Mohan" userId="88d540280a1cedf5" providerId="LiveId" clId="{AB9A8187-6951-40CF-87D9-26C5DEE35ADA}" dt="2022-12-12T16:08:16.760" v="36" actId="20577"/>
          <ac:spMkLst>
            <pc:docMk/>
            <pc:sldMk cId="0" sldId="257"/>
            <ac:spMk id="4" creationId="{00000000-0000-0000-0000-000000000000}"/>
          </ac:spMkLst>
        </pc:spChg>
        <pc:spChg chg="mod">
          <ac:chgData name="V. Sai Mohan" userId="88d540280a1cedf5" providerId="LiveId" clId="{AB9A8187-6951-40CF-87D9-26C5DEE35ADA}" dt="2022-12-12T16:09:04.153" v="125" actId="14100"/>
          <ac:spMkLst>
            <pc:docMk/>
            <pc:sldMk cId="0" sldId="257"/>
            <ac:spMk id="5" creationId="{00000000-0000-0000-0000-000000000000}"/>
          </ac:spMkLst>
        </pc:spChg>
        <pc:spChg chg="mod">
          <ac:chgData name="V. Sai Mohan" userId="88d540280a1cedf5" providerId="LiveId" clId="{AB9A8187-6951-40CF-87D9-26C5DEE35ADA}" dt="2022-12-12T16:08:44.545" v="96" actId="20577"/>
          <ac:spMkLst>
            <pc:docMk/>
            <pc:sldMk cId="0" sldId="257"/>
            <ac:spMk id="6" creationId="{00000000-0000-0000-0000-000000000000}"/>
          </ac:spMkLst>
        </pc:spChg>
        <pc:spChg chg="mod">
          <ac:chgData name="V. Sai Mohan" userId="88d540280a1cedf5" providerId="LiveId" clId="{AB9A8187-6951-40CF-87D9-26C5DEE35ADA}" dt="2022-12-12T16:09:42.823" v="181" actId="20577"/>
          <ac:spMkLst>
            <pc:docMk/>
            <pc:sldMk cId="0" sldId="257"/>
            <ac:spMk id="7" creationId="{00000000-0000-0000-0000-000000000000}"/>
          </ac:spMkLst>
        </pc:spChg>
      </pc:sldChg>
      <pc:sldChg chg="del">
        <pc:chgData name="V. Sai Mohan" userId="88d540280a1cedf5" providerId="LiveId" clId="{AB9A8187-6951-40CF-87D9-26C5DEE35ADA}" dt="2022-12-12T16:10:00.144" v="182" actId="2696"/>
        <pc:sldMkLst>
          <pc:docMk/>
          <pc:sldMk cId="0" sldId="259"/>
        </pc:sldMkLst>
      </pc:sldChg>
      <pc:sldChg chg="modSp mod">
        <pc:chgData name="V. Sai Mohan" userId="88d540280a1cedf5" providerId="LiveId" clId="{AB9A8187-6951-40CF-87D9-26C5DEE35ADA}" dt="2022-12-12T16:12:09.713" v="190" actId="313"/>
        <pc:sldMkLst>
          <pc:docMk/>
          <pc:sldMk cId="0" sldId="261"/>
        </pc:sldMkLst>
        <pc:spChg chg="mod">
          <ac:chgData name="V. Sai Mohan" userId="88d540280a1cedf5" providerId="LiveId" clId="{AB9A8187-6951-40CF-87D9-26C5DEE35ADA}" dt="2022-12-12T16:12:09.713" v="190" actId="313"/>
          <ac:spMkLst>
            <pc:docMk/>
            <pc:sldMk cId="0" sldId="261"/>
            <ac:spMk id="5" creationId="{00000000-0000-0000-0000-000000000000}"/>
          </ac:spMkLst>
        </pc:spChg>
        <pc:picChg chg="mod">
          <ac:chgData name="V. Sai Mohan" userId="88d540280a1cedf5" providerId="LiveId" clId="{AB9A8187-6951-40CF-87D9-26C5DEE35ADA}" dt="2022-12-12T16:10:22.099" v="186" actId="1076"/>
          <ac:picMkLst>
            <pc:docMk/>
            <pc:sldMk cId="0" sldId="261"/>
            <ac:picMk id="4" creationId="{00000000-0000-0000-0000-000000000000}"/>
          </ac:picMkLst>
        </pc:picChg>
      </pc:sldChg>
      <pc:sldChg chg="modSp mod">
        <pc:chgData name="V. Sai Mohan" userId="88d540280a1cedf5" providerId="LiveId" clId="{AB9A8187-6951-40CF-87D9-26C5DEE35ADA}" dt="2022-12-12T16:14:30.495" v="271" actId="14100"/>
        <pc:sldMkLst>
          <pc:docMk/>
          <pc:sldMk cId="0" sldId="264"/>
        </pc:sldMkLst>
        <pc:spChg chg="mod">
          <ac:chgData name="V. Sai Mohan" userId="88d540280a1cedf5" providerId="LiveId" clId="{AB9A8187-6951-40CF-87D9-26C5DEE35ADA}" dt="2022-12-12T16:14:30.495" v="271" actId="14100"/>
          <ac:spMkLst>
            <pc:docMk/>
            <pc:sldMk cId="0" sldId="264"/>
            <ac:spMk id="3" creationId="{00000000-0000-0000-0000-000000000000}"/>
          </ac:spMkLst>
        </pc:spChg>
      </pc:sldChg>
      <pc:sldChg chg="modSp mod">
        <pc:chgData name="V. Sai Mohan" userId="88d540280a1cedf5" providerId="LiveId" clId="{AB9A8187-6951-40CF-87D9-26C5DEE35ADA}" dt="2022-12-12T16:16:49.436" v="276" actId="207"/>
        <pc:sldMkLst>
          <pc:docMk/>
          <pc:sldMk cId="0" sldId="268"/>
        </pc:sldMkLst>
        <pc:spChg chg="mod">
          <ac:chgData name="V. Sai Mohan" userId="88d540280a1cedf5" providerId="LiveId" clId="{AB9A8187-6951-40CF-87D9-26C5DEE35ADA}" dt="2022-12-12T16:16:49.436" v="276" actId="207"/>
          <ac:spMkLst>
            <pc:docMk/>
            <pc:sldMk cId="0" sldId="268"/>
            <ac:spMk id="3" creationId="{00000000-0000-0000-0000-000000000000}"/>
          </ac:spMkLst>
        </pc:spChg>
      </pc:sldChg>
      <pc:sldChg chg="del">
        <pc:chgData name="V. Sai Mohan" userId="88d540280a1cedf5" providerId="LiveId" clId="{AB9A8187-6951-40CF-87D9-26C5DEE35ADA}" dt="2022-12-12T16:18:24.807" v="277" actId="47"/>
        <pc:sldMkLst>
          <pc:docMk/>
          <pc:sldMk cId="0" sldId="271"/>
        </pc:sldMkLst>
      </pc:sldChg>
      <pc:sldChg chg="del">
        <pc:chgData name="V. Sai Mohan" userId="88d540280a1cedf5" providerId="LiveId" clId="{AB9A8187-6951-40CF-87D9-26C5DEE35ADA}" dt="2022-12-12T16:18:24.807" v="277" actId="47"/>
        <pc:sldMkLst>
          <pc:docMk/>
          <pc:sldMk cId="0" sldId="272"/>
        </pc:sldMkLst>
      </pc:sldChg>
      <pc:sldChg chg="del">
        <pc:chgData name="V. Sai Mohan" userId="88d540280a1cedf5" providerId="LiveId" clId="{AB9A8187-6951-40CF-87D9-26C5DEE35ADA}" dt="2022-12-12T16:18:24.807" v="277" actId="47"/>
        <pc:sldMkLst>
          <pc:docMk/>
          <pc:sldMk cId="0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387174"/>
            <a:ext cx="4141470" cy="131445"/>
          </a:xfrm>
          <a:custGeom>
            <a:avLst/>
            <a:gdLst/>
            <a:ahLst/>
            <a:cxnLst/>
            <a:rect l="l" t="t" r="r" b="b"/>
            <a:pathLst>
              <a:path w="4141470" h="131445">
                <a:moveTo>
                  <a:pt x="4140899" y="131399"/>
                </a:moveTo>
                <a:lnTo>
                  <a:pt x="0" y="131399"/>
                </a:lnTo>
                <a:lnTo>
                  <a:pt x="0" y="0"/>
                </a:lnTo>
                <a:lnTo>
                  <a:pt x="4140899" y="0"/>
                </a:lnTo>
                <a:lnTo>
                  <a:pt x="4140899" y="1313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8825" y="1004113"/>
            <a:ext cx="7626349" cy="1972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13-Dec-22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26313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900" b="0" i="0" u="heavy">
                <a:solidFill>
                  <a:srgbClr val="26313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13-Dec-22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26313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13-Dec-22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26313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13-Dec-22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927417" y="2583778"/>
            <a:ext cx="4720590" cy="7620"/>
          </a:xfrm>
          <a:custGeom>
            <a:avLst/>
            <a:gdLst/>
            <a:ahLst/>
            <a:cxnLst/>
            <a:rect l="l" t="t" r="r" b="b"/>
            <a:pathLst>
              <a:path w="4720590" h="7619">
                <a:moveTo>
                  <a:pt x="2360448" y="7610"/>
                </a:moveTo>
                <a:lnTo>
                  <a:pt x="1180224" y="6435"/>
                </a:lnTo>
                <a:lnTo>
                  <a:pt x="590112" y="5857"/>
                </a:lnTo>
                <a:lnTo>
                  <a:pt x="0" y="4084"/>
                </a:lnTo>
                <a:lnTo>
                  <a:pt x="590112" y="2331"/>
                </a:lnTo>
                <a:lnTo>
                  <a:pt x="1180224" y="1753"/>
                </a:lnTo>
                <a:lnTo>
                  <a:pt x="2360448" y="0"/>
                </a:lnTo>
                <a:lnTo>
                  <a:pt x="3540091" y="1753"/>
                </a:lnTo>
                <a:lnTo>
                  <a:pt x="4130203" y="2331"/>
                </a:lnTo>
                <a:lnTo>
                  <a:pt x="4720316" y="4084"/>
                </a:lnTo>
                <a:lnTo>
                  <a:pt x="4130203" y="5857"/>
                </a:lnTo>
                <a:lnTo>
                  <a:pt x="3540091" y="6435"/>
                </a:lnTo>
                <a:lnTo>
                  <a:pt x="2360448" y="7610"/>
                </a:lnTo>
                <a:close/>
              </a:path>
            </a:pathLst>
          </a:custGeom>
          <a:solidFill>
            <a:srgbClr val="263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8446" y="228981"/>
            <a:ext cx="4317074" cy="265864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8725499" y="2528699"/>
            <a:ext cx="419100" cy="2614930"/>
          </a:xfrm>
          <a:custGeom>
            <a:avLst/>
            <a:gdLst/>
            <a:ahLst/>
            <a:cxnLst/>
            <a:rect l="l" t="t" r="r" b="b"/>
            <a:pathLst>
              <a:path w="419100" h="2614929">
                <a:moveTo>
                  <a:pt x="418499" y="2614799"/>
                </a:moveTo>
                <a:lnTo>
                  <a:pt x="0" y="2614799"/>
                </a:lnTo>
                <a:lnTo>
                  <a:pt x="0" y="0"/>
                </a:lnTo>
                <a:lnTo>
                  <a:pt x="418499" y="0"/>
                </a:lnTo>
                <a:lnTo>
                  <a:pt x="418499" y="2614799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419100" cy="2614930"/>
          </a:xfrm>
          <a:custGeom>
            <a:avLst/>
            <a:gdLst/>
            <a:ahLst/>
            <a:cxnLst/>
            <a:rect l="l" t="t" r="r" b="b"/>
            <a:pathLst>
              <a:path w="419100" h="2614930">
                <a:moveTo>
                  <a:pt x="418499" y="2614799"/>
                </a:moveTo>
                <a:lnTo>
                  <a:pt x="0" y="2614799"/>
                </a:lnTo>
                <a:lnTo>
                  <a:pt x="0" y="0"/>
                </a:lnTo>
                <a:lnTo>
                  <a:pt x="418499" y="0"/>
                </a:lnTo>
                <a:lnTo>
                  <a:pt x="418499" y="26147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13-Dec-22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88105" y="260227"/>
            <a:ext cx="1767788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26313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80415" y="1352419"/>
            <a:ext cx="6983168" cy="1381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900" b="0" i="0" u="heavy">
                <a:solidFill>
                  <a:srgbClr val="26313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13-Dec-22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www.flaticon.com/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slidesg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www.stories.com/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www.freepik.com/" TargetMode="External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70074" y="3394159"/>
            <a:ext cx="1744526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0" dirty="0">
                <a:solidFill>
                  <a:srgbClr val="263137"/>
                </a:solidFill>
                <a:latin typeface="Trebuchet MS"/>
                <a:cs typeface="Trebuchet MS"/>
              </a:rPr>
              <a:t>GROUP - 12</a:t>
            </a:r>
            <a:endParaRPr sz="3000" spc="-3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19100" cy="2690495"/>
          </a:xfrm>
          <a:custGeom>
            <a:avLst/>
            <a:gdLst/>
            <a:ahLst/>
            <a:cxnLst/>
            <a:rect l="l" t="t" r="r" b="b"/>
            <a:pathLst>
              <a:path w="419100" h="2690495">
                <a:moveTo>
                  <a:pt x="418499" y="2690099"/>
                </a:moveTo>
                <a:lnTo>
                  <a:pt x="0" y="2690099"/>
                </a:lnTo>
                <a:lnTo>
                  <a:pt x="0" y="0"/>
                </a:lnTo>
                <a:lnTo>
                  <a:pt x="418499" y="0"/>
                </a:lnTo>
                <a:lnTo>
                  <a:pt x="418499" y="2690099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2017" y="756124"/>
            <a:ext cx="3986181" cy="363122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829375" y="4075800"/>
            <a:ext cx="314960" cy="1068070"/>
          </a:xfrm>
          <a:custGeom>
            <a:avLst/>
            <a:gdLst/>
            <a:ahLst/>
            <a:cxnLst/>
            <a:rect l="l" t="t" r="r" b="b"/>
            <a:pathLst>
              <a:path w="314959" h="1068070">
                <a:moveTo>
                  <a:pt x="314699" y="1067699"/>
                </a:moveTo>
                <a:lnTo>
                  <a:pt x="0" y="1067699"/>
                </a:lnTo>
                <a:lnTo>
                  <a:pt x="0" y="0"/>
                </a:lnTo>
                <a:lnTo>
                  <a:pt x="314699" y="0"/>
                </a:lnTo>
                <a:lnTo>
                  <a:pt x="314699" y="10676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8774" y="92399"/>
            <a:ext cx="1085850" cy="131445"/>
          </a:xfrm>
          <a:custGeom>
            <a:avLst/>
            <a:gdLst/>
            <a:ahLst/>
            <a:cxnLst/>
            <a:rect l="l" t="t" r="r" b="b"/>
            <a:pathLst>
              <a:path w="1085850" h="131445">
                <a:moveTo>
                  <a:pt x="1085399" y="131399"/>
                </a:moveTo>
                <a:lnTo>
                  <a:pt x="0" y="131399"/>
                </a:lnTo>
                <a:lnTo>
                  <a:pt x="0" y="0"/>
                </a:lnTo>
                <a:lnTo>
                  <a:pt x="1085399" y="0"/>
                </a:lnTo>
                <a:lnTo>
                  <a:pt x="1085399" y="131399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51603C30-1237-2E28-C812-6D5E96D24122}"/>
              </a:ext>
            </a:extLst>
          </p:cNvPr>
          <p:cNvSpPr txBox="1"/>
          <p:nvPr/>
        </p:nvSpPr>
        <p:spPr>
          <a:xfrm>
            <a:off x="1102533" y="1301046"/>
            <a:ext cx="26670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600" spc="-150" dirty="0">
                <a:solidFill>
                  <a:srgbClr val="263137"/>
                </a:solidFill>
                <a:latin typeface="Trebuchet MS"/>
                <a:cs typeface="Trebuchet MS"/>
              </a:rPr>
              <a:t>CAR PRICE </a:t>
            </a:r>
            <a:br>
              <a:rPr lang="en-IN" sz="3600" spc="-150" dirty="0">
                <a:solidFill>
                  <a:srgbClr val="263137"/>
                </a:solidFill>
                <a:latin typeface="Trebuchet MS"/>
                <a:cs typeface="Trebuchet MS"/>
              </a:rPr>
            </a:br>
            <a:r>
              <a:rPr lang="en-IN" sz="3600" spc="-150" dirty="0">
                <a:solidFill>
                  <a:srgbClr val="263137"/>
                </a:solidFill>
                <a:latin typeface="Trebuchet MS"/>
                <a:cs typeface="Trebuchet MS"/>
              </a:rPr>
              <a:t>PREDICTION</a:t>
            </a:r>
            <a:endParaRPr sz="3600" spc="-1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5315" y="180413"/>
            <a:ext cx="470751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DATA</a:t>
            </a:r>
            <a:r>
              <a:rPr lang="en-IN" spc="-150" dirty="0"/>
              <a:t> S</a:t>
            </a:r>
            <a:r>
              <a:rPr spc="-150" dirty="0"/>
              <a:t>ET MANIPULATION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204474"/>
            <a:ext cx="2614930" cy="269240"/>
          </a:xfrm>
          <a:custGeom>
            <a:avLst/>
            <a:gdLst/>
            <a:ahLst/>
            <a:cxnLst/>
            <a:rect l="l" t="t" r="r" b="b"/>
            <a:pathLst>
              <a:path w="2614930" h="269240">
                <a:moveTo>
                  <a:pt x="2614799" y="269099"/>
                </a:moveTo>
                <a:lnTo>
                  <a:pt x="0" y="2690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2690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9025" y="819016"/>
            <a:ext cx="5003800" cy="2482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From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original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dataset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we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searched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263137"/>
                </a:solidFill>
                <a:latin typeface="Tahoma"/>
                <a:cs typeface="Tahoma"/>
              </a:rPr>
              <a:t>for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null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values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using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263137"/>
                </a:solidFill>
                <a:latin typeface="Tahoma"/>
                <a:cs typeface="Tahoma"/>
              </a:rPr>
              <a:t>“isnull()”.</a:t>
            </a:r>
            <a:endParaRPr sz="1200">
              <a:latin typeface="Tahoma"/>
              <a:cs typeface="Tahoma"/>
            </a:endParaRPr>
          </a:p>
          <a:p>
            <a:pPr marL="332740" marR="24130" indent="-320675" algn="just">
              <a:lnSpc>
                <a:spcPct val="114999"/>
              </a:lnSpc>
              <a:spcBef>
                <a:spcPts val="1000"/>
              </a:spcBef>
              <a:buFont typeface="Arial MT"/>
              <a:buChar char="●"/>
              <a:tabLst>
                <a:tab pos="333375" algn="l"/>
              </a:tabLst>
            </a:pP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Removed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 </a:t>
            </a:r>
            <a:r>
              <a:rPr sz="1200" spc="-40" dirty="0">
                <a:solidFill>
                  <a:srgbClr val="263137"/>
                </a:solidFill>
                <a:latin typeface="Tahoma"/>
                <a:cs typeface="Tahoma"/>
              </a:rPr>
              <a:t>“car_name”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column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from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dataset. 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We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added </a:t>
            </a:r>
            <a:r>
              <a:rPr sz="1200" spc="-25" dirty="0">
                <a:solidFill>
                  <a:srgbClr val="263137"/>
                </a:solidFill>
                <a:latin typeface="Tahoma"/>
                <a:cs typeface="Tahoma"/>
              </a:rPr>
              <a:t>a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new </a:t>
            </a:r>
            <a:r>
              <a:rPr sz="1200" spc="-3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feature</a:t>
            </a:r>
            <a:r>
              <a:rPr sz="1200" spc="-10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263137"/>
                </a:solidFill>
                <a:latin typeface="Tahoma"/>
                <a:cs typeface="Tahoma"/>
              </a:rPr>
              <a:t>“Age”</a:t>
            </a:r>
            <a:r>
              <a:rPr sz="1200" spc="-10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by</a:t>
            </a:r>
            <a:r>
              <a:rPr sz="1200" spc="-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subtracting</a:t>
            </a:r>
            <a:r>
              <a:rPr sz="1200" spc="-10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current</a:t>
            </a:r>
            <a:r>
              <a:rPr sz="1200" spc="-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year</a:t>
            </a:r>
            <a:r>
              <a:rPr sz="1200" spc="-10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and</a:t>
            </a:r>
            <a:r>
              <a:rPr sz="1200" spc="-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purchase</a:t>
            </a:r>
            <a:r>
              <a:rPr sz="1200" spc="-10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263137"/>
                </a:solidFill>
                <a:latin typeface="Tahoma"/>
                <a:cs typeface="Tahoma"/>
              </a:rPr>
              <a:t>year.</a:t>
            </a:r>
            <a:r>
              <a:rPr sz="1200" spc="-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Then</a:t>
            </a:r>
            <a:r>
              <a:rPr sz="1200" spc="-10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we </a:t>
            </a:r>
            <a:r>
              <a:rPr sz="1200" spc="-3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dropped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263137"/>
                </a:solidFill>
                <a:latin typeface="Tahoma"/>
                <a:cs typeface="Tahoma"/>
              </a:rPr>
              <a:t>“</a:t>
            </a:r>
            <a:r>
              <a:rPr sz="1200" spc="-35" dirty="0">
                <a:solidFill>
                  <a:srgbClr val="263137"/>
                </a:solidFill>
                <a:latin typeface="Tahoma"/>
                <a:cs typeface="Tahoma"/>
              </a:rPr>
              <a:t>Y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ear”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63137"/>
                </a:solidFill>
                <a:latin typeface="Tahoma"/>
                <a:cs typeface="Tahoma"/>
              </a:rPr>
              <a:t>column.</a:t>
            </a:r>
            <a:endParaRPr sz="1200">
              <a:latin typeface="Tahoma"/>
              <a:cs typeface="Tahoma"/>
            </a:endParaRPr>
          </a:p>
          <a:p>
            <a:pPr marL="332740" marR="5080" indent="-320675" algn="just">
              <a:lnSpc>
                <a:spcPct val="114999"/>
              </a:lnSpc>
              <a:spcBef>
                <a:spcPts val="1000"/>
              </a:spcBef>
              <a:buFont typeface="Arial MT"/>
              <a:buChar char="●"/>
              <a:tabLst>
                <a:tab pos="333375" algn="l"/>
              </a:tabLst>
            </a:pPr>
            <a:r>
              <a:rPr sz="1200" spc="40" dirty="0">
                <a:solidFill>
                  <a:srgbClr val="263137"/>
                </a:solidFill>
                <a:latin typeface="Tahoma"/>
                <a:cs typeface="Tahoma"/>
              </a:rPr>
              <a:t>As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dataset </a:t>
            </a:r>
            <a:r>
              <a:rPr sz="1200" spc="-15" dirty="0">
                <a:solidFill>
                  <a:srgbClr val="263137"/>
                </a:solidFill>
                <a:latin typeface="Tahoma"/>
                <a:cs typeface="Tahoma"/>
              </a:rPr>
              <a:t>has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numerical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values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and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categorical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values </a:t>
            </a:r>
            <a:r>
              <a:rPr sz="1200" spc="-110" dirty="0">
                <a:solidFill>
                  <a:srgbClr val="263137"/>
                </a:solidFill>
                <a:latin typeface="Tahoma"/>
                <a:cs typeface="Tahoma"/>
              </a:rPr>
              <a:t>,</a:t>
            </a:r>
            <a:r>
              <a:rPr sz="1200" spc="-10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We </a:t>
            </a:r>
            <a:r>
              <a:rPr sz="1200" spc="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remove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multiple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columns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of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dataset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using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 </a:t>
            </a:r>
            <a:r>
              <a:rPr sz="1200" spc="-20" dirty="0">
                <a:solidFill>
                  <a:srgbClr val="263137"/>
                </a:solidFill>
                <a:latin typeface="Tahoma"/>
                <a:cs typeface="Tahoma"/>
              </a:rPr>
              <a:t>get_dummies </a:t>
            </a:r>
            <a:r>
              <a:rPr sz="1200" spc="-1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function </a:t>
            </a:r>
            <a:r>
              <a:rPr sz="1200" spc="-20" dirty="0">
                <a:solidFill>
                  <a:srgbClr val="263137"/>
                </a:solidFill>
                <a:latin typeface="Tahoma"/>
                <a:cs typeface="Tahoma"/>
              </a:rPr>
              <a:t>as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some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columns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contain the </a:t>
            </a:r>
            <a:r>
              <a:rPr sz="1200" spc="-20" dirty="0">
                <a:solidFill>
                  <a:srgbClr val="263137"/>
                </a:solidFill>
                <a:latin typeface="Tahoma"/>
                <a:cs typeface="Tahoma"/>
              </a:rPr>
              <a:t>same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information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because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 </a:t>
            </a:r>
            <a:r>
              <a:rPr sz="1200" spc="-36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original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column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could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63137"/>
                </a:solidFill>
                <a:latin typeface="Tahoma"/>
                <a:cs typeface="Tahoma"/>
              </a:rPr>
              <a:t>assume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63137"/>
                </a:solidFill>
                <a:latin typeface="Tahoma"/>
                <a:cs typeface="Tahoma"/>
              </a:rPr>
              <a:t>a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binary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63137"/>
                </a:solidFill>
                <a:latin typeface="Tahoma"/>
                <a:cs typeface="Tahoma"/>
              </a:rPr>
              <a:t>value,</a:t>
            </a:r>
            <a:endParaRPr sz="1200">
              <a:latin typeface="Tahoma"/>
              <a:cs typeface="Tahoma"/>
            </a:endParaRPr>
          </a:p>
          <a:p>
            <a:pPr marL="332740" marR="24130" indent="-320675" algn="just">
              <a:lnSpc>
                <a:spcPct val="114999"/>
              </a:lnSpc>
              <a:spcBef>
                <a:spcPts val="1000"/>
              </a:spcBef>
              <a:buFont typeface="Arial MT"/>
              <a:buChar char="●"/>
              <a:tabLst>
                <a:tab pos="333375" algn="l"/>
              </a:tabLst>
            </a:pP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The </a:t>
            </a:r>
            <a:r>
              <a:rPr sz="1200" spc="45" dirty="0">
                <a:solidFill>
                  <a:srgbClr val="263137"/>
                </a:solidFill>
                <a:latin typeface="Tahoma"/>
                <a:cs typeface="Tahoma"/>
              </a:rPr>
              <a:t>"CNG"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fuel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type,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"Automatic" transmission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type, and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 "Dealer"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seller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type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were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removed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from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unique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63137"/>
                </a:solidFill>
                <a:latin typeface="Tahoma"/>
                <a:cs typeface="Tahoma"/>
              </a:rPr>
              <a:t>values.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925" y="1182712"/>
            <a:ext cx="3496749" cy="169902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75350" y="3496824"/>
            <a:ext cx="7393305" cy="1456055"/>
            <a:chOff x="875350" y="3496824"/>
            <a:chExt cx="7393305" cy="145605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400" y="3584615"/>
              <a:ext cx="7355201" cy="134044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84875" y="3506349"/>
              <a:ext cx="7374255" cy="1437005"/>
            </a:xfrm>
            <a:custGeom>
              <a:avLst/>
              <a:gdLst/>
              <a:ahLst/>
              <a:cxnLst/>
              <a:rect l="l" t="t" r="r" b="b"/>
              <a:pathLst>
                <a:path w="7374255" h="1437004">
                  <a:moveTo>
                    <a:pt x="0" y="0"/>
                  </a:moveTo>
                  <a:lnTo>
                    <a:pt x="7374251" y="0"/>
                  </a:lnTo>
                  <a:lnTo>
                    <a:pt x="7374251" y="1436824"/>
                  </a:lnTo>
                  <a:lnTo>
                    <a:pt x="0" y="14368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55A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3849" y="1055459"/>
            <a:ext cx="2538151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0" dirty="0"/>
              <a:t>FINAL DATASET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1674" y="1667854"/>
            <a:ext cx="3518535" cy="236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20320" indent="-320675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Using</a:t>
            </a:r>
            <a:r>
              <a:rPr sz="1200" spc="20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204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Extra</a:t>
            </a:r>
            <a:r>
              <a:rPr sz="1200" spc="204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63137"/>
                </a:solidFill>
                <a:latin typeface="Tahoma"/>
                <a:cs typeface="Tahoma"/>
              </a:rPr>
              <a:t>Trees</a:t>
            </a:r>
            <a:r>
              <a:rPr sz="1200" spc="204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Regressor</a:t>
            </a:r>
            <a:r>
              <a:rPr sz="1200" spc="20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204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feature </a:t>
            </a:r>
            <a:r>
              <a:rPr sz="1200" spc="-3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importances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are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63137"/>
                </a:solidFill>
                <a:latin typeface="Tahoma"/>
                <a:cs typeface="Tahoma"/>
              </a:rPr>
              <a:t>found.</a:t>
            </a:r>
            <a:endParaRPr sz="1200">
              <a:latin typeface="Tahoma"/>
              <a:cs typeface="Tahoma"/>
            </a:endParaRPr>
          </a:p>
          <a:p>
            <a:pPr marL="332740" marR="5080" indent="-320675">
              <a:lnSpc>
                <a:spcPct val="100000"/>
              </a:lnSpc>
              <a:spcBef>
                <a:spcPts val="100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2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Present</a:t>
            </a:r>
            <a:r>
              <a:rPr sz="1200" spc="2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263137"/>
                </a:solidFill>
                <a:latin typeface="Tahoma"/>
                <a:cs typeface="Tahoma"/>
              </a:rPr>
              <a:t>Price</a:t>
            </a:r>
            <a:r>
              <a:rPr sz="1200" spc="2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is</a:t>
            </a:r>
            <a:r>
              <a:rPr sz="1200" spc="2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2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feature</a:t>
            </a:r>
            <a:r>
              <a:rPr sz="1200" spc="2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263137"/>
                </a:solidFill>
                <a:latin typeface="Tahoma"/>
                <a:cs typeface="Tahoma"/>
              </a:rPr>
              <a:t>with</a:t>
            </a:r>
            <a:r>
              <a:rPr sz="1200" spc="2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most </a:t>
            </a:r>
            <a:r>
              <a:rPr sz="1200" spc="-3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importance</a:t>
            </a:r>
            <a:endParaRPr sz="1200">
              <a:latin typeface="Tahoma"/>
              <a:cs typeface="Tahoma"/>
            </a:endParaRPr>
          </a:p>
          <a:p>
            <a:pPr marL="332740" marR="5080" indent="-320675">
              <a:lnSpc>
                <a:spcPct val="100000"/>
              </a:lnSpc>
              <a:spcBef>
                <a:spcPts val="100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spc="30" dirty="0">
                <a:solidFill>
                  <a:srgbClr val="263137"/>
                </a:solidFill>
                <a:latin typeface="Tahoma"/>
                <a:cs typeface="Tahoma"/>
              </a:rPr>
              <a:t>And</a:t>
            </a:r>
            <a:r>
              <a:rPr sz="1200" spc="-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also</a:t>
            </a:r>
            <a:r>
              <a:rPr sz="1200" spc="-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we</a:t>
            </a:r>
            <a:r>
              <a:rPr sz="1200" spc="-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computed</a:t>
            </a:r>
            <a:r>
              <a:rPr sz="1200" spc="-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-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correlation</a:t>
            </a:r>
            <a:r>
              <a:rPr sz="1200" spc="-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of</a:t>
            </a:r>
            <a:r>
              <a:rPr sz="1200" spc="-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all</a:t>
            </a:r>
            <a:r>
              <a:rPr sz="1200" spc="-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 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features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10" dirty="0">
                <a:solidFill>
                  <a:srgbClr val="263137"/>
                </a:solidFill>
                <a:latin typeface="Tahoma"/>
                <a:cs typeface="Tahoma"/>
              </a:rPr>
              <a:t>,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we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used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“pearso</a:t>
            </a:r>
            <a:r>
              <a:rPr sz="1200" spc="-50" dirty="0">
                <a:solidFill>
                  <a:srgbClr val="263137"/>
                </a:solidFill>
                <a:latin typeface="Tahoma"/>
                <a:cs typeface="Tahoma"/>
              </a:rPr>
              <a:t>n</a:t>
            </a:r>
            <a:r>
              <a:rPr sz="1200" spc="-45" dirty="0">
                <a:solidFill>
                  <a:srgbClr val="263137"/>
                </a:solidFill>
                <a:latin typeface="Tahoma"/>
                <a:cs typeface="Tahoma"/>
              </a:rPr>
              <a:t>”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method.</a:t>
            </a:r>
            <a:endParaRPr sz="1200">
              <a:latin typeface="Tahoma"/>
              <a:cs typeface="Tahoma"/>
            </a:endParaRPr>
          </a:p>
          <a:p>
            <a:pPr marL="332740" marR="5715" indent="-320675">
              <a:lnSpc>
                <a:spcPct val="100000"/>
              </a:lnSpc>
              <a:spcBef>
                <a:spcPts val="100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spc="30" dirty="0">
                <a:solidFill>
                  <a:srgbClr val="263137"/>
                </a:solidFill>
                <a:latin typeface="Tahoma"/>
                <a:cs typeface="Tahoma"/>
              </a:rPr>
              <a:t>And</a:t>
            </a:r>
            <a:r>
              <a:rPr sz="1200" spc="5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from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that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we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found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that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Selling</a:t>
            </a:r>
            <a:r>
              <a:rPr sz="1200" spc="5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price </a:t>
            </a:r>
            <a:r>
              <a:rPr sz="1200" spc="-3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and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present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price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are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much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correlated.</a:t>
            </a:r>
            <a:endParaRPr sz="1200">
              <a:latin typeface="Tahoma"/>
              <a:cs typeface="Tahoma"/>
            </a:endParaRPr>
          </a:p>
          <a:p>
            <a:pPr marL="332740" marR="5080" indent="-320675">
              <a:lnSpc>
                <a:spcPct val="100000"/>
              </a:lnSpc>
              <a:spcBef>
                <a:spcPts val="100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spc="30" dirty="0">
                <a:solidFill>
                  <a:srgbClr val="263137"/>
                </a:solidFill>
                <a:latin typeface="Tahoma"/>
                <a:cs typeface="Tahoma"/>
              </a:rPr>
              <a:t>And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63137"/>
                </a:solidFill>
                <a:latin typeface="Tahoma"/>
                <a:cs typeface="Tahoma"/>
              </a:rPr>
              <a:t>a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heatmap</a:t>
            </a:r>
            <a:r>
              <a:rPr sz="1200" spc="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is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used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263137"/>
                </a:solidFill>
                <a:latin typeface="Tahoma"/>
                <a:cs typeface="Tahoma"/>
              </a:rPr>
              <a:t>to</a:t>
            </a:r>
            <a:r>
              <a:rPr sz="1200" spc="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plot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correlation </a:t>
            </a:r>
            <a:r>
              <a:rPr sz="1200" spc="-3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between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263137"/>
                </a:solidFill>
                <a:latin typeface="Tahoma"/>
                <a:cs typeface="Tahoma"/>
              </a:rPr>
              <a:t>2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features.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614930" cy="229870"/>
          </a:xfrm>
          <a:custGeom>
            <a:avLst/>
            <a:gdLst/>
            <a:ahLst/>
            <a:cxnLst/>
            <a:rect l="l" t="t" r="r" b="b"/>
            <a:pathLst>
              <a:path w="2614930" h="229870">
                <a:moveTo>
                  <a:pt x="2614799" y="229799"/>
                </a:moveTo>
                <a:lnTo>
                  <a:pt x="0" y="2297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2297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CC9B6D-0C8D-8DD2-BBE4-053BDAF90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19150"/>
            <a:ext cx="4775110" cy="34289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1447800" y="2076199"/>
            <a:ext cx="6983168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8735">
              <a:lnSpc>
                <a:spcPct val="100000"/>
              </a:lnSpc>
              <a:spcBef>
                <a:spcPts val="100"/>
              </a:spcBef>
            </a:pPr>
            <a:r>
              <a:rPr sz="5000" spc="-150" dirty="0"/>
              <a:t>GITHUB REPO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87486" y="3022693"/>
            <a:ext cx="4594514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solidFill>
                  <a:srgbClr val="263137"/>
                </a:solidFill>
                <a:latin typeface="Tahoma"/>
                <a:cs typeface="Tahoma"/>
              </a:rPr>
              <a:t>Link:</a:t>
            </a:r>
            <a:endParaRPr sz="18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lang="en-IN" sz="1800" u="heavy" dirty="0">
                <a:solidFill>
                  <a:srgbClr val="00B0F0"/>
                </a:solidFill>
                <a:uFill>
                  <a:solidFill>
                    <a:srgbClr val="263137"/>
                  </a:solidFill>
                </a:uFill>
                <a:latin typeface="Arial MT"/>
                <a:cs typeface="Arial MT"/>
              </a:rPr>
              <a:t>https://github.com/VennamVenkataSivaNagaSaiMohan/Car_price_prediction</a:t>
            </a:r>
            <a:endParaRPr sz="1800" dirty="0">
              <a:solidFill>
                <a:srgbClr val="00B0F0"/>
              </a:solidFill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2612" y="1432011"/>
            <a:ext cx="2279475" cy="227947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0"/>
            <a:ext cx="419100" cy="2614930"/>
          </a:xfrm>
          <a:custGeom>
            <a:avLst/>
            <a:gdLst/>
            <a:ahLst/>
            <a:cxnLst/>
            <a:rect l="l" t="t" r="r" b="b"/>
            <a:pathLst>
              <a:path w="419100" h="2614930">
                <a:moveTo>
                  <a:pt x="418499" y="2614799"/>
                </a:moveTo>
                <a:lnTo>
                  <a:pt x="0" y="2614799"/>
                </a:lnTo>
                <a:lnTo>
                  <a:pt x="0" y="0"/>
                </a:lnTo>
                <a:lnTo>
                  <a:pt x="418499" y="0"/>
                </a:lnTo>
                <a:lnTo>
                  <a:pt x="418499" y="26147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25499" y="2528699"/>
            <a:ext cx="419100" cy="2614930"/>
          </a:xfrm>
          <a:custGeom>
            <a:avLst/>
            <a:gdLst/>
            <a:ahLst/>
            <a:cxnLst/>
            <a:rect l="l" t="t" r="r" b="b"/>
            <a:pathLst>
              <a:path w="419100" h="2614929">
                <a:moveTo>
                  <a:pt x="418499" y="2614799"/>
                </a:moveTo>
                <a:lnTo>
                  <a:pt x="0" y="2614799"/>
                </a:lnTo>
                <a:lnTo>
                  <a:pt x="0" y="0"/>
                </a:lnTo>
                <a:lnTo>
                  <a:pt x="418499" y="0"/>
                </a:lnTo>
                <a:lnTo>
                  <a:pt x="418499" y="2614799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2024" y="1089571"/>
            <a:ext cx="8317176" cy="16443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73660" indent="-320675">
              <a:lnSpc>
                <a:spcPct val="114999"/>
              </a:lnSpc>
              <a:spcBef>
                <a:spcPts val="10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lang="en-US" dirty="0">
                <a:latin typeface="Tahoma"/>
                <a:cs typeface="Tahoma"/>
              </a:rPr>
              <a:t>As the problem data set is based on regression we took</a:t>
            </a:r>
          </a:p>
          <a:p>
            <a:pPr marL="12065" marR="73660">
              <a:lnSpc>
                <a:spcPct val="114999"/>
              </a:lnSpc>
              <a:spcBef>
                <a:spcPts val="100"/>
              </a:spcBef>
              <a:tabLst>
                <a:tab pos="332740" algn="l"/>
                <a:tab pos="333375" algn="l"/>
              </a:tabLst>
            </a:pPr>
            <a:r>
              <a:rPr lang="en-US" dirty="0">
                <a:latin typeface="Tahoma"/>
                <a:cs typeface="Tahoma"/>
              </a:rPr>
              <a:t>	1. Linear Regression</a:t>
            </a:r>
          </a:p>
          <a:p>
            <a:pPr marL="12065" marR="73660">
              <a:lnSpc>
                <a:spcPct val="114999"/>
              </a:lnSpc>
              <a:spcBef>
                <a:spcPts val="100"/>
              </a:spcBef>
              <a:tabLst>
                <a:tab pos="332740" algn="l"/>
                <a:tab pos="333375" algn="l"/>
              </a:tabLst>
            </a:pPr>
            <a:r>
              <a:rPr lang="en-US" dirty="0">
                <a:latin typeface="Tahoma"/>
                <a:cs typeface="Tahoma"/>
              </a:rPr>
              <a:t>	2. Random Forest Regression</a:t>
            </a:r>
          </a:p>
          <a:p>
            <a:pPr marL="12065" marR="73660">
              <a:lnSpc>
                <a:spcPct val="114999"/>
              </a:lnSpc>
              <a:spcBef>
                <a:spcPts val="100"/>
              </a:spcBef>
              <a:tabLst>
                <a:tab pos="332740" algn="l"/>
                <a:tab pos="333375" algn="l"/>
              </a:tabLst>
            </a:pPr>
            <a:r>
              <a:rPr lang="en-US" dirty="0">
                <a:latin typeface="Tahoma"/>
                <a:cs typeface="Tahoma"/>
              </a:rPr>
              <a:t>	3. GBT</a:t>
            </a:r>
          </a:p>
          <a:p>
            <a:pPr marL="12065" marR="73660">
              <a:lnSpc>
                <a:spcPct val="114999"/>
              </a:lnSpc>
              <a:spcBef>
                <a:spcPts val="100"/>
              </a:spcBef>
              <a:tabLst>
                <a:tab pos="332740" algn="l"/>
                <a:tab pos="333375" algn="l"/>
              </a:tabLst>
            </a:pPr>
            <a:r>
              <a:rPr lang="en-US" dirty="0">
                <a:latin typeface="Tahoma"/>
                <a:cs typeface="Tahoma"/>
              </a:rPr>
              <a:t>These  algorithms we used in our dataset.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29199" y="148625"/>
            <a:ext cx="2614930" cy="315595"/>
          </a:xfrm>
          <a:custGeom>
            <a:avLst/>
            <a:gdLst/>
            <a:ahLst/>
            <a:cxnLst/>
            <a:rect l="l" t="t" r="r" b="b"/>
            <a:pathLst>
              <a:path w="2614929" h="315595">
                <a:moveTo>
                  <a:pt x="2614799" y="315599"/>
                </a:moveTo>
                <a:lnTo>
                  <a:pt x="0" y="3155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315599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799400"/>
            <a:ext cx="2614930" cy="344170"/>
          </a:xfrm>
          <a:custGeom>
            <a:avLst/>
            <a:gdLst/>
            <a:ahLst/>
            <a:cxnLst/>
            <a:rect l="l" t="t" r="r" b="b"/>
            <a:pathLst>
              <a:path w="2614930" h="344170">
                <a:moveTo>
                  <a:pt x="2614799" y="344099"/>
                </a:moveTo>
                <a:lnTo>
                  <a:pt x="0" y="3440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3440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10000" y="281005"/>
            <a:ext cx="256029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en-IN" spc="-150" dirty="0"/>
              <a:t>MODELS</a:t>
            </a:r>
            <a:endParaRPr spc="-150" dirty="0"/>
          </a:p>
        </p:txBody>
      </p:sp>
    </p:spTree>
    <p:extLst>
      <p:ext uri="{BB962C8B-B14F-4D97-AF65-F5344CB8AC3E}">
        <p14:creationId xmlns:p14="http://schemas.microsoft.com/office/powerpoint/2010/main" val="3057284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529199" y="148625"/>
            <a:ext cx="2614930" cy="315595"/>
          </a:xfrm>
          <a:custGeom>
            <a:avLst/>
            <a:gdLst/>
            <a:ahLst/>
            <a:cxnLst/>
            <a:rect l="l" t="t" r="r" b="b"/>
            <a:pathLst>
              <a:path w="2614929" h="315595">
                <a:moveTo>
                  <a:pt x="2614799" y="315599"/>
                </a:moveTo>
                <a:lnTo>
                  <a:pt x="0" y="3155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315599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799400"/>
            <a:ext cx="2614930" cy="344170"/>
          </a:xfrm>
          <a:custGeom>
            <a:avLst/>
            <a:gdLst/>
            <a:ahLst/>
            <a:cxnLst/>
            <a:rect l="l" t="t" r="r" b="b"/>
            <a:pathLst>
              <a:path w="2614930" h="344170">
                <a:moveTo>
                  <a:pt x="2614799" y="344099"/>
                </a:moveTo>
                <a:lnTo>
                  <a:pt x="0" y="3440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3440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95600" y="281005"/>
            <a:ext cx="347469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Tahoma"/>
                <a:cs typeface="Tahoma"/>
              </a:rPr>
              <a:t>Linear Regression</a:t>
            </a:r>
            <a:endParaRPr spc="-1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4DFD7-3999-C424-1C0D-E4B26FAD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950"/>
            <a:ext cx="6001789" cy="320040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B9FA7F86-BADE-11AF-4405-62C4118AF752}"/>
              </a:ext>
            </a:extLst>
          </p:cNvPr>
          <p:cNvSpPr txBox="1"/>
          <p:nvPr/>
        </p:nvSpPr>
        <p:spPr>
          <a:xfrm>
            <a:off x="6378762" y="2079884"/>
            <a:ext cx="2404081" cy="9837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73660">
              <a:lnSpc>
                <a:spcPct val="114999"/>
              </a:lnSpc>
              <a:spcBef>
                <a:spcPts val="100"/>
              </a:spcBef>
              <a:tabLst>
                <a:tab pos="332740" algn="l"/>
                <a:tab pos="333375" algn="l"/>
              </a:tabLst>
            </a:pPr>
            <a:r>
              <a:rPr lang="en-US" dirty="0">
                <a:latin typeface="Congenial" panose="020B0604020202020204" pitchFamily="2" charset="0"/>
                <a:cs typeface="Courier New"/>
              </a:rPr>
              <a:t>For this model:</a:t>
            </a:r>
          </a:p>
          <a:p>
            <a:pPr marL="12065" marR="73660">
              <a:lnSpc>
                <a:spcPct val="114999"/>
              </a:lnSpc>
              <a:spcBef>
                <a:spcPts val="100"/>
              </a:spcBef>
              <a:tabLst>
                <a:tab pos="332740" algn="l"/>
                <a:tab pos="333375" algn="l"/>
              </a:tabLst>
            </a:pPr>
            <a:r>
              <a:rPr lang="en-US" dirty="0">
                <a:latin typeface="Congenial" panose="020B0604020202020204" pitchFamily="2" charset="0"/>
                <a:cs typeface="Courier New"/>
              </a:rPr>
              <a:t>Accuracy = 84%</a:t>
            </a:r>
          </a:p>
          <a:p>
            <a:pPr marL="12065" marR="73660">
              <a:lnSpc>
                <a:spcPct val="114999"/>
              </a:lnSpc>
              <a:spcBef>
                <a:spcPts val="100"/>
              </a:spcBef>
              <a:tabLst>
                <a:tab pos="332740" algn="l"/>
                <a:tab pos="333375" algn="l"/>
              </a:tabLst>
            </a:pPr>
            <a:r>
              <a:rPr lang="en-US" dirty="0">
                <a:latin typeface="Congenial" panose="020B0604020202020204" pitchFamily="2" charset="0"/>
                <a:cs typeface="Courier New"/>
              </a:rPr>
              <a:t>Error = 2.07</a:t>
            </a:r>
          </a:p>
        </p:txBody>
      </p:sp>
    </p:spTree>
    <p:extLst>
      <p:ext uri="{BB962C8B-B14F-4D97-AF65-F5344CB8AC3E}">
        <p14:creationId xmlns:p14="http://schemas.microsoft.com/office/powerpoint/2010/main" val="2069795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529199" y="148625"/>
            <a:ext cx="2614930" cy="315595"/>
          </a:xfrm>
          <a:custGeom>
            <a:avLst/>
            <a:gdLst/>
            <a:ahLst/>
            <a:cxnLst/>
            <a:rect l="l" t="t" r="r" b="b"/>
            <a:pathLst>
              <a:path w="2614929" h="315595">
                <a:moveTo>
                  <a:pt x="2614799" y="315599"/>
                </a:moveTo>
                <a:lnTo>
                  <a:pt x="0" y="3155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315599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799400"/>
            <a:ext cx="2614930" cy="344170"/>
          </a:xfrm>
          <a:custGeom>
            <a:avLst/>
            <a:gdLst/>
            <a:ahLst/>
            <a:cxnLst/>
            <a:rect l="l" t="t" r="r" b="b"/>
            <a:pathLst>
              <a:path w="2614930" h="344170">
                <a:moveTo>
                  <a:pt x="2614799" y="344099"/>
                </a:moveTo>
                <a:lnTo>
                  <a:pt x="0" y="3440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3440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2000" y="283106"/>
            <a:ext cx="548640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Tahoma"/>
                <a:cs typeface="Tahoma"/>
              </a:rPr>
              <a:t>Random Forest Regression</a:t>
            </a:r>
            <a:endParaRPr spc="-150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9FA7F86-BADE-11AF-4405-62C4118AF752}"/>
              </a:ext>
            </a:extLst>
          </p:cNvPr>
          <p:cNvSpPr txBox="1"/>
          <p:nvPr/>
        </p:nvSpPr>
        <p:spPr>
          <a:xfrm>
            <a:off x="6378762" y="2079884"/>
            <a:ext cx="2404081" cy="9837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73660">
              <a:lnSpc>
                <a:spcPct val="114999"/>
              </a:lnSpc>
              <a:spcBef>
                <a:spcPts val="100"/>
              </a:spcBef>
              <a:tabLst>
                <a:tab pos="332740" algn="l"/>
                <a:tab pos="333375" algn="l"/>
              </a:tabLst>
            </a:pPr>
            <a:r>
              <a:rPr lang="en-US" dirty="0">
                <a:latin typeface="Congenial" panose="020B0604020202020204" pitchFamily="2" charset="0"/>
                <a:cs typeface="Courier New"/>
              </a:rPr>
              <a:t>For this model:</a:t>
            </a:r>
          </a:p>
          <a:p>
            <a:pPr marL="12065" marR="73660">
              <a:lnSpc>
                <a:spcPct val="114999"/>
              </a:lnSpc>
              <a:spcBef>
                <a:spcPts val="100"/>
              </a:spcBef>
              <a:tabLst>
                <a:tab pos="332740" algn="l"/>
                <a:tab pos="333375" algn="l"/>
              </a:tabLst>
            </a:pPr>
            <a:r>
              <a:rPr lang="en-US" dirty="0">
                <a:latin typeface="Congenial" panose="020B0604020202020204" pitchFamily="2" charset="0"/>
                <a:cs typeface="Courier New"/>
              </a:rPr>
              <a:t>Accuracy = 92%</a:t>
            </a:r>
          </a:p>
          <a:p>
            <a:pPr marL="12065" marR="73660">
              <a:lnSpc>
                <a:spcPct val="114999"/>
              </a:lnSpc>
              <a:spcBef>
                <a:spcPts val="100"/>
              </a:spcBef>
              <a:tabLst>
                <a:tab pos="332740" algn="l"/>
                <a:tab pos="333375" algn="l"/>
              </a:tabLst>
            </a:pPr>
            <a:r>
              <a:rPr lang="en-US" dirty="0">
                <a:latin typeface="Congenial" panose="020B0604020202020204" pitchFamily="2" charset="0"/>
                <a:cs typeface="Courier New"/>
              </a:rPr>
              <a:t>Error = 1.85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2F4FC-D09C-454C-91C6-16248EB3C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971550"/>
            <a:ext cx="605056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11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529199" y="148625"/>
            <a:ext cx="2614930" cy="315595"/>
          </a:xfrm>
          <a:custGeom>
            <a:avLst/>
            <a:gdLst/>
            <a:ahLst/>
            <a:cxnLst/>
            <a:rect l="l" t="t" r="r" b="b"/>
            <a:pathLst>
              <a:path w="2614929" h="315595">
                <a:moveTo>
                  <a:pt x="2614799" y="315599"/>
                </a:moveTo>
                <a:lnTo>
                  <a:pt x="0" y="3155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315599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799400"/>
            <a:ext cx="2614930" cy="344170"/>
          </a:xfrm>
          <a:custGeom>
            <a:avLst/>
            <a:gdLst/>
            <a:ahLst/>
            <a:cxnLst/>
            <a:rect l="l" t="t" r="r" b="b"/>
            <a:pathLst>
              <a:path w="2614930" h="344170">
                <a:moveTo>
                  <a:pt x="2614799" y="344099"/>
                </a:moveTo>
                <a:lnTo>
                  <a:pt x="0" y="3440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3440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1999" y="283106"/>
            <a:ext cx="5767199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spcBef>
                <a:spcPts val="100"/>
              </a:spcBef>
            </a:pPr>
            <a:r>
              <a:rPr lang="en-US" dirty="0">
                <a:latin typeface="Tahoma"/>
                <a:cs typeface="Tahoma"/>
              </a:rPr>
              <a:t>Gradient Boosting Regressor</a:t>
            </a:r>
            <a:endParaRPr spc="-150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9FA7F86-BADE-11AF-4405-62C4118AF752}"/>
              </a:ext>
            </a:extLst>
          </p:cNvPr>
          <p:cNvSpPr txBox="1"/>
          <p:nvPr/>
        </p:nvSpPr>
        <p:spPr>
          <a:xfrm>
            <a:off x="6634623" y="1885950"/>
            <a:ext cx="2404081" cy="9837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73660">
              <a:lnSpc>
                <a:spcPct val="114999"/>
              </a:lnSpc>
              <a:spcBef>
                <a:spcPts val="100"/>
              </a:spcBef>
              <a:tabLst>
                <a:tab pos="332740" algn="l"/>
                <a:tab pos="333375" algn="l"/>
              </a:tabLst>
            </a:pPr>
            <a:r>
              <a:rPr lang="en-US" dirty="0">
                <a:latin typeface="Congenial" panose="020B0604020202020204" pitchFamily="2" charset="0"/>
                <a:cs typeface="Courier New"/>
              </a:rPr>
              <a:t>For this model:</a:t>
            </a:r>
          </a:p>
          <a:p>
            <a:pPr marL="12065" marR="73660">
              <a:lnSpc>
                <a:spcPct val="114999"/>
              </a:lnSpc>
              <a:spcBef>
                <a:spcPts val="100"/>
              </a:spcBef>
              <a:tabLst>
                <a:tab pos="332740" algn="l"/>
                <a:tab pos="333375" algn="l"/>
              </a:tabLst>
            </a:pPr>
            <a:r>
              <a:rPr lang="en-US" dirty="0">
                <a:latin typeface="Congenial" panose="020B0604020202020204" pitchFamily="2" charset="0"/>
                <a:cs typeface="Courier New"/>
              </a:rPr>
              <a:t>Accuracy = 88%</a:t>
            </a:r>
          </a:p>
          <a:p>
            <a:pPr marL="12065" marR="73660">
              <a:lnSpc>
                <a:spcPct val="114999"/>
              </a:lnSpc>
              <a:spcBef>
                <a:spcPts val="100"/>
              </a:spcBef>
              <a:tabLst>
                <a:tab pos="332740" algn="l"/>
                <a:tab pos="333375" algn="l"/>
              </a:tabLst>
            </a:pPr>
            <a:r>
              <a:rPr lang="en-US" dirty="0">
                <a:latin typeface="Congenial" panose="020B0604020202020204" pitchFamily="2" charset="0"/>
                <a:cs typeface="Courier New"/>
              </a:rPr>
              <a:t>Error = 2.22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4CB1F-BF38-F9E9-29F4-EDD1064A1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34581"/>
            <a:ext cx="6127304" cy="3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60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529199" y="148625"/>
            <a:ext cx="2614930" cy="315595"/>
          </a:xfrm>
          <a:custGeom>
            <a:avLst/>
            <a:gdLst/>
            <a:ahLst/>
            <a:cxnLst/>
            <a:rect l="l" t="t" r="r" b="b"/>
            <a:pathLst>
              <a:path w="2614929" h="315595">
                <a:moveTo>
                  <a:pt x="2614799" y="315599"/>
                </a:moveTo>
                <a:lnTo>
                  <a:pt x="0" y="3155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315599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799400"/>
            <a:ext cx="2614930" cy="344170"/>
          </a:xfrm>
          <a:custGeom>
            <a:avLst/>
            <a:gdLst/>
            <a:ahLst/>
            <a:cxnLst/>
            <a:rect l="l" t="t" r="r" b="b"/>
            <a:pathLst>
              <a:path w="2614930" h="344170">
                <a:moveTo>
                  <a:pt x="2614799" y="344099"/>
                </a:moveTo>
                <a:lnTo>
                  <a:pt x="0" y="3440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3440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1999" y="283106"/>
            <a:ext cx="5767199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spcBef>
                <a:spcPts val="100"/>
              </a:spcBef>
            </a:pPr>
            <a:r>
              <a:rPr lang="en-US" dirty="0">
                <a:latin typeface="Tahoma"/>
                <a:cs typeface="Tahoma"/>
              </a:rPr>
              <a:t>Testing the model</a:t>
            </a:r>
            <a:endParaRPr spc="-150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9FA7F86-BADE-11AF-4405-62C4118AF752}"/>
              </a:ext>
            </a:extLst>
          </p:cNvPr>
          <p:cNvSpPr txBox="1"/>
          <p:nvPr/>
        </p:nvSpPr>
        <p:spPr>
          <a:xfrm>
            <a:off x="504531" y="4045257"/>
            <a:ext cx="8182269" cy="6395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73660">
              <a:lnSpc>
                <a:spcPct val="114999"/>
              </a:lnSpc>
              <a:spcBef>
                <a:spcPts val="100"/>
              </a:spcBef>
              <a:tabLst>
                <a:tab pos="332740" algn="l"/>
                <a:tab pos="333375" algn="l"/>
              </a:tabLst>
            </a:pPr>
            <a:r>
              <a:rPr lang="en-US" dirty="0">
                <a:latin typeface="Congenial" panose="020B0604020202020204" pitchFamily="2" charset="0"/>
                <a:cs typeface="Courier New"/>
              </a:rPr>
              <a:t>Predicting the price using the manual input. So we can easily calculate price of car using these models.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0542D5-A4F1-3547-796D-C29982215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7" y="953630"/>
            <a:ext cx="7658391" cy="291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23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2026" y="246220"/>
            <a:ext cx="256029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8074" y="883954"/>
            <a:ext cx="7886700" cy="119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5880" indent="-320675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spc="40" dirty="0">
                <a:latin typeface="Tahoma"/>
                <a:cs typeface="Tahoma"/>
              </a:rPr>
              <a:t>After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model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is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trained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110" dirty="0">
                <a:latin typeface="Tahoma"/>
                <a:cs typeface="Tahoma"/>
              </a:rPr>
              <a:t>,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we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plotted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difference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between</a:t>
            </a:r>
            <a:r>
              <a:rPr sz="1200" spc="9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test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and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train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data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along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with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predictions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made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using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displot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10" dirty="0">
                <a:latin typeface="Tahoma"/>
                <a:cs typeface="Tahoma"/>
              </a:rPr>
              <a:t>.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This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is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shown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in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normal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distribution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with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mean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0.</a:t>
            </a:r>
            <a:endParaRPr sz="1200">
              <a:latin typeface="Tahoma"/>
              <a:cs typeface="Tahoma"/>
            </a:endParaRPr>
          </a:p>
          <a:p>
            <a:pPr marL="332740" indent="-320675">
              <a:lnSpc>
                <a:spcPct val="100000"/>
              </a:lnSpc>
              <a:spcBef>
                <a:spcPts val="100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spc="5" dirty="0">
                <a:latin typeface="Tahoma"/>
                <a:cs typeface="Tahoma"/>
              </a:rPr>
              <a:t>This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tells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us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that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error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is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not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much.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So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predicted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value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might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actually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be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accurate.</a:t>
            </a:r>
            <a:endParaRPr sz="1200">
              <a:latin typeface="Tahoma"/>
              <a:cs typeface="Tahoma"/>
            </a:endParaRPr>
          </a:p>
          <a:p>
            <a:pPr marL="332740" marR="5080" indent="-320675">
              <a:lnSpc>
                <a:spcPct val="100000"/>
              </a:lnSpc>
              <a:spcBef>
                <a:spcPts val="100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spc="30" dirty="0">
                <a:latin typeface="Tahoma"/>
                <a:cs typeface="Tahoma"/>
              </a:rPr>
              <a:t>Also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when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we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use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scatter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plot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test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points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and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predicted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points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are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along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3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line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y=x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110" dirty="0">
                <a:latin typeface="Tahoma"/>
                <a:cs typeface="Tahoma"/>
              </a:rPr>
              <a:t>,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which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means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that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predicted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values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are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equal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to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test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values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using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model.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9199" y="148699"/>
            <a:ext cx="2614930" cy="260350"/>
          </a:xfrm>
          <a:custGeom>
            <a:avLst/>
            <a:gdLst/>
            <a:ahLst/>
            <a:cxnLst/>
            <a:rect l="l" t="t" r="r" b="b"/>
            <a:pathLst>
              <a:path w="2614929" h="260350">
                <a:moveTo>
                  <a:pt x="2614799" y="259799"/>
                </a:moveTo>
                <a:lnTo>
                  <a:pt x="0" y="2597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259799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605649" y="2279837"/>
            <a:ext cx="2018664" cy="1944370"/>
            <a:chOff x="4605649" y="2279837"/>
            <a:chExt cx="2018664" cy="19443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8405" y="2320122"/>
              <a:ext cx="1826220" cy="182620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15174" y="2289362"/>
              <a:ext cx="1999614" cy="1925320"/>
            </a:xfrm>
            <a:custGeom>
              <a:avLst/>
              <a:gdLst/>
              <a:ahLst/>
              <a:cxnLst/>
              <a:rect l="l" t="t" r="r" b="b"/>
              <a:pathLst>
                <a:path w="1999615" h="1925320">
                  <a:moveTo>
                    <a:pt x="0" y="0"/>
                  </a:moveTo>
                  <a:lnTo>
                    <a:pt x="1999224" y="0"/>
                  </a:lnTo>
                  <a:lnTo>
                    <a:pt x="1999224" y="1924889"/>
                  </a:lnTo>
                  <a:lnTo>
                    <a:pt x="0" y="192488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55A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54337" y="2292524"/>
            <a:ext cx="1991995" cy="1918970"/>
            <a:chOff x="154337" y="2292524"/>
            <a:chExt cx="1991995" cy="191897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244" y="2353479"/>
              <a:ext cx="1801906" cy="18228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3862" y="2302049"/>
              <a:ext cx="1972945" cy="1899920"/>
            </a:xfrm>
            <a:custGeom>
              <a:avLst/>
              <a:gdLst/>
              <a:ahLst/>
              <a:cxnLst/>
              <a:rect l="l" t="t" r="r" b="b"/>
              <a:pathLst>
                <a:path w="1972945" h="1899920">
                  <a:moveTo>
                    <a:pt x="0" y="0"/>
                  </a:moveTo>
                  <a:lnTo>
                    <a:pt x="1972861" y="0"/>
                  </a:lnTo>
                  <a:lnTo>
                    <a:pt x="1972861" y="1899524"/>
                  </a:lnTo>
                  <a:lnTo>
                    <a:pt x="0" y="18995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55A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697987" y="3141749"/>
            <a:ext cx="2311400" cy="1559560"/>
            <a:chOff x="6697987" y="3141749"/>
            <a:chExt cx="2311400" cy="155956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5147" y="3208909"/>
              <a:ext cx="2164928" cy="144328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707512" y="3151274"/>
              <a:ext cx="2292350" cy="1540510"/>
            </a:xfrm>
            <a:custGeom>
              <a:avLst/>
              <a:gdLst/>
              <a:ahLst/>
              <a:cxnLst/>
              <a:rect l="l" t="t" r="r" b="b"/>
              <a:pathLst>
                <a:path w="2292350" h="1540510">
                  <a:moveTo>
                    <a:pt x="0" y="0"/>
                  </a:moveTo>
                  <a:lnTo>
                    <a:pt x="2292224" y="0"/>
                  </a:lnTo>
                  <a:lnTo>
                    <a:pt x="2292224" y="1540512"/>
                  </a:lnTo>
                  <a:lnTo>
                    <a:pt x="0" y="154051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55A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220299" y="3151848"/>
            <a:ext cx="2311400" cy="1539875"/>
            <a:chOff x="2220299" y="3151848"/>
            <a:chExt cx="2311400" cy="153987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7974" y="3195210"/>
              <a:ext cx="2188083" cy="145871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29824" y="3161373"/>
              <a:ext cx="2292350" cy="1520825"/>
            </a:xfrm>
            <a:custGeom>
              <a:avLst/>
              <a:gdLst/>
              <a:ahLst/>
              <a:cxnLst/>
              <a:rect l="l" t="t" r="r" b="b"/>
              <a:pathLst>
                <a:path w="2292350" h="1520825">
                  <a:moveTo>
                    <a:pt x="0" y="0"/>
                  </a:moveTo>
                  <a:lnTo>
                    <a:pt x="2292225" y="0"/>
                  </a:lnTo>
                  <a:lnTo>
                    <a:pt x="2292225" y="1520311"/>
                  </a:lnTo>
                  <a:lnTo>
                    <a:pt x="0" y="1520311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55A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0" y="4883549"/>
            <a:ext cx="2614930" cy="260350"/>
          </a:xfrm>
          <a:custGeom>
            <a:avLst/>
            <a:gdLst/>
            <a:ahLst/>
            <a:cxnLst/>
            <a:rect l="l" t="t" r="r" b="b"/>
            <a:pathLst>
              <a:path w="2614930" h="260350">
                <a:moveTo>
                  <a:pt x="2614799" y="259799"/>
                </a:moveTo>
                <a:lnTo>
                  <a:pt x="0" y="2597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2597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2024" y="1089571"/>
            <a:ext cx="4795520" cy="316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73660" indent="-320675">
              <a:lnSpc>
                <a:spcPct val="114999"/>
              </a:lnSpc>
              <a:spcBef>
                <a:spcPts val="10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dirty="0">
                <a:latin typeface="Tahoma"/>
                <a:cs typeface="Tahoma"/>
              </a:rPr>
              <a:t>The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performance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measures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are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found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using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Root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Mean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Square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Error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10" dirty="0">
                <a:latin typeface="Tahoma"/>
                <a:cs typeface="Tahoma"/>
              </a:rPr>
              <a:t>,</a:t>
            </a:r>
            <a:r>
              <a:rPr sz="1200" spc="8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R2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Score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10" dirty="0">
                <a:latin typeface="Tahoma"/>
                <a:cs typeface="Tahoma"/>
              </a:rPr>
              <a:t>,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Mean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Square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Erro</a:t>
            </a:r>
            <a:r>
              <a:rPr sz="1200" spc="-50" dirty="0">
                <a:latin typeface="Tahoma"/>
                <a:cs typeface="Tahoma"/>
              </a:rPr>
              <a:t>r</a:t>
            </a:r>
            <a:r>
              <a:rPr sz="1200" spc="-11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332740" marR="13335" indent="-320675">
              <a:lnSpc>
                <a:spcPct val="114999"/>
              </a:lnSpc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spc="30" dirty="0">
                <a:latin typeface="Tahoma"/>
                <a:cs typeface="Tahoma"/>
              </a:rPr>
              <a:t>Also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accuracy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of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model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is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calculated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from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sklearn’s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built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in 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functions. </a:t>
            </a:r>
            <a:r>
              <a:rPr sz="1200" spc="40" dirty="0">
                <a:latin typeface="Tahoma"/>
                <a:cs typeface="Tahoma"/>
              </a:rPr>
              <a:t>As </a:t>
            </a:r>
            <a:r>
              <a:rPr sz="1200" spc="15" dirty="0">
                <a:latin typeface="Tahoma"/>
                <a:cs typeface="Tahoma"/>
              </a:rPr>
              <a:t>this </a:t>
            </a:r>
            <a:r>
              <a:rPr sz="1200" spc="5" dirty="0">
                <a:latin typeface="Tahoma"/>
                <a:cs typeface="Tahoma"/>
              </a:rPr>
              <a:t>is </a:t>
            </a:r>
            <a:r>
              <a:rPr sz="1200" spc="15" dirty="0">
                <a:latin typeface="Tahoma"/>
                <a:cs typeface="Tahoma"/>
              </a:rPr>
              <a:t>only </a:t>
            </a:r>
            <a:r>
              <a:rPr sz="1200" dirty="0">
                <a:latin typeface="Tahoma"/>
                <a:cs typeface="Tahoma"/>
              </a:rPr>
              <a:t>done </a:t>
            </a:r>
            <a:r>
              <a:rPr sz="1200" spc="25" dirty="0">
                <a:latin typeface="Tahoma"/>
                <a:cs typeface="Tahoma"/>
              </a:rPr>
              <a:t>for </a:t>
            </a:r>
            <a:r>
              <a:rPr sz="1200" spc="10" dirty="0">
                <a:latin typeface="Tahoma"/>
                <a:cs typeface="Tahoma"/>
              </a:rPr>
              <a:t>classiﬁcation we </a:t>
            </a:r>
            <a:r>
              <a:rPr sz="1200" spc="-10" dirty="0">
                <a:latin typeface="Tahoma"/>
                <a:cs typeface="Tahoma"/>
              </a:rPr>
              <a:t>made </a:t>
            </a:r>
            <a:r>
              <a:rPr sz="1200" spc="20" dirty="0">
                <a:latin typeface="Tahoma"/>
                <a:cs typeface="Tahoma"/>
              </a:rPr>
              <a:t>our 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predicted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output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using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a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cutoff.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If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difference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between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test 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and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predicted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value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is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greater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than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cutoff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(MSE)</a:t>
            </a:r>
            <a:r>
              <a:rPr sz="1200" spc="9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then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we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classify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as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wrongly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predicted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else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correct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prediction.</a:t>
            </a:r>
            <a:endParaRPr sz="1200">
              <a:latin typeface="Tahoma"/>
              <a:cs typeface="Tahoma"/>
            </a:endParaRPr>
          </a:p>
          <a:p>
            <a:pPr marL="332740" marR="5080" indent="-320675">
              <a:lnSpc>
                <a:spcPct val="114999"/>
              </a:lnSpc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spc="15" dirty="0">
                <a:latin typeface="Tahoma"/>
                <a:cs typeface="Tahoma"/>
              </a:rPr>
              <a:t>Accuracy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of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model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calculated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from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“accuracy_score”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gave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us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a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score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of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93.4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percentage.</a:t>
            </a:r>
            <a:endParaRPr sz="1200">
              <a:latin typeface="Tahoma"/>
              <a:cs typeface="Tahoma"/>
            </a:endParaRPr>
          </a:p>
          <a:p>
            <a:pPr marL="332740" marR="467359" indent="-320675">
              <a:lnSpc>
                <a:spcPct val="114999"/>
              </a:lnSpc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spc="30" dirty="0">
                <a:latin typeface="Tahoma"/>
                <a:cs typeface="Tahoma"/>
              </a:rPr>
              <a:t>Also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calculating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Root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Mean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Square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Error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for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test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and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predicted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test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values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is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1.36.</a:t>
            </a:r>
            <a:endParaRPr sz="1200">
              <a:latin typeface="Tahoma"/>
              <a:cs typeface="Tahoma"/>
            </a:endParaRPr>
          </a:p>
          <a:p>
            <a:pPr marL="332740" marR="149860" indent="-320675">
              <a:lnSpc>
                <a:spcPct val="114999"/>
              </a:lnSpc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spc="10" dirty="0">
                <a:latin typeface="Tahoma"/>
                <a:cs typeface="Tahoma"/>
              </a:rPr>
              <a:t>Calculating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Mean</a:t>
            </a:r>
            <a:r>
              <a:rPr sz="1200" spc="-1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Square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Error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for</a:t>
            </a:r>
            <a:r>
              <a:rPr sz="1200" spc="-13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test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and</a:t>
            </a:r>
            <a:r>
              <a:rPr sz="1200" spc="-13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predicted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test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values</a:t>
            </a:r>
            <a:r>
              <a:rPr sz="1200" spc="-15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we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get</a:t>
            </a:r>
            <a:r>
              <a:rPr sz="1200" spc="8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1.97.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ahoma"/>
              <a:cs typeface="Tahoma"/>
            </a:endParaRPr>
          </a:p>
          <a:p>
            <a:pPr marL="387985">
              <a:lnSpc>
                <a:spcPct val="100000"/>
              </a:lnSpc>
              <a:spcBef>
                <a:spcPts val="5"/>
              </a:spcBef>
            </a:pPr>
            <a:r>
              <a:rPr sz="1300" b="1" spc="-5" dirty="0">
                <a:latin typeface="Courier New"/>
                <a:cs typeface="Courier New"/>
              </a:rPr>
              <a:t>accuracy</a:t>
            </a:r>
            <a:r>
              <a:rPr sz="1300" b="1" spc="-20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of</a:t>
            </a:r>
            <a:r>
              <a:rPr sz="1300" b="1" spc="-20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the</a:t>
            </a:r>
            <a:r>
              <a:rPr sz="1300" b="1" spc="-20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model</a:t>
            </a:r>
            <a:r>
              <a:rPr sz="1300" b="1" spc="-20" dirty="0">
                <a:latin typeface="Courier New"/>
                <a:cs typeface="Courier New"/>
              </a:rPr>
              <a:t> </a:t>
            </a:r>
            <a:r>
              <a:rPr sz="1300" b="1" dirty="0">
                <a:latin typeface="Courier New"/>
                <a:cs typeface="Courier New"/>
              </a:rPr>
              <a:t>:</a:t>
            </a:r>
            <a:r>
              <a:rPr sz="1300" b="1" spc="-20" dirty="0">
                <a:latin typeface="Courier New"/>
                <a:cs typeface="Courier New"/>
              </a:rPr>
              <a:t> </a:t>
            </a:r>
            <a:r>
              <a:rPr sz="1300" b="1" spc="-5" dirty="0">
                <a:latin typeface="Courier New"/>
                <a:cs typeface="Courier New"/>
              </a:rPr>
              <a:t>0.9344262295081968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29199" y="148625"/>
            <a:ext cx="2614930" cy="315595"/>
          </a:xfrm>
          <a:custGeom>
            <a:avLst/>
            <a:gdLst/>
            <a:ahLst/>
            <a:cxnLst/>
            <a:rect l="l" t="t" r="r" b="b"/>
            <a:pathLst>
              <a:path w="2614929" h="315595">
                <a:moveTo>
                  <a:pt x="2614799" y="315599"/>
                </a:moveTo>
                <a:lnTo>
                  <a:pt x="0" y="3155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315599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799400"/>
            <a:ext cx="2614930" cy="344170"/>
          </a:xfrm>
          <a:custGeom>
            <a:avLst/>
            <a:gdLst/>
            <a:ahLst/>
            <a:cxnLst/>
            <a:rect l="l" t="t" r="r" b="b"/>
            <a:pathLst>
              <a:path w="2614930" h="344170">
                <a:moveTo>
                  <a:pt x="2614799" y="344099"/>
                </a:moveTo>
                <a:lnTo>
                  <a:pt x="0" y="3440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3440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0698" y="281005"/>
            <a:ext cx="256029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OBSERVATION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9824" y="1434025"/>
            <a:ext cx="3231724" cy="25767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3600" y="2899739"/>
            <a:ext cx="49828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0" dirty="0">
                <a:solidFill>
                  <a:srgbClr val="263137"/>
                </a:solidFill>
                <a:latin typeface="Trebuchet MS"/>
                <a:cs typeface="Trebuchet MS"/>
              </a:rPr>
              <a:t>GROUP MEMBERS</a:t>
            </a:r>
            <a:endParaRPr sz="4800" spc="-15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3875" y="3760447"/>
            <a:ext cx="22682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84400" algn="l"/>
              </a:tabLst>
            </a:pPr>
            <a:r>
              <a:rPr lang="en-IN" sz="1600" dirty="0">
                <a:latin typeface="Tahoma"/>
                <a:cs typeface="Tahoma"/>
              </a:rPr>
              <a:t>V.V.S.N.SAI MOHAN</a:t>
            </a:r>
            <a:r>
              <a:rPr sz="1600" dirty="0">
                <a:latin typeface="Tahoma"/>
                <a:cs typeface="Tahoma"/>
              </a:rPr>
              <a:t>	</a:t>
            </a:r>
            <a:r>
              <a:rPr sz="1600" spc="-30" dirty="0">
                <a:latin typeface="Tahoma"/>
                <a:cs typeface="Tahoma"/>
              </a:rPr>
              <a:t>-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3875" y="4004286"/>
            <a:ext cx="23698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86000" algn="l"/>
              </a:tabLst>
            </a:pPr>
            <a:r>
              <a:rPr lang="en-IN" sz="1600" spc="-15" dirty="0">
                <a:latin typeface="Tahoma"/>
                <a:cs typeface="Tahoma"/>
              </a:rPr>
              <a:t>M.VISHAL REDDY</a:t>
            </a:r>
            <a:r>
              <a:rPr sz="1600" dirty="0">
                <a:latin typeface="Tahoma"/>
                <a:cs typeface="Tahoma"/>
              </a:rPr>
              <a:t>	</a:t>
            </a:r>
            <a:r>
              <a:rPr sz="1600" spc="-30" dirty="0">
                <a:latin typeface="Tahoma"/>
                <a:cs typeface="Tahoma"/>
              </a:rPr>
              <a:t>-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81899" y="3760447"/>
            <a:ext cx="218884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 marR="5080" indent="-1016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latin typeface="Tahoma"/>
                <a:cs typeface="Tahoma"/>
              </a:rPr>
              <a:t>AM.EN.U4</a:t>
            </a:r>
            <a:r>
              <a:rPr lang="en-IN" sz="1600" spc="45" dirty="0">
                <a:latin typeface="Tahoma"/>
                <a:cs typeface="Tahoma"/>
              </a:rPr>
              <a:t>CSE20275</a:t>
            </a:r>
            <a:r>
              <a:rPr sz="1600" spc="50" dirty="0">
                <a:latin typeface="Tahoma"/>
                <a:cs typeface="Tahoma"/>
              </a:rPr>
              <a:t> </a:t>
            </a:r>
            <a:r>
              <a:rPr sz="1600" spc="45" dirty="0">
                <a:latin typeface="Tahoma"/>
                <a:cs typeface="Tahoma"/>
              </a:rPr>
              <a:t>AM.EN.U</a:t>
            </a:r>
            <a:r>
              <a:rPr lang="en-IN" sz="1600" spc="45" dirty="0">
                <a:latin typeface="Tahoma"/>
                <a:cs typeface="Tahoma"/>
              </a:rPr>
              <a:t>4CSE20248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3875" y="4248127"/>
            <a:ext cx="1758950" cy="7771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600" spc="-105" dirty="0">
                <a:latin typeface="Tahoma"/>
                <a:cs typeface="Tahoma"/>
              </a:rPr>
              <a:t>B.JAGADANANDA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600" spc="-105" dirty="0">
                <a:latin typeface="Tahoma"/>
                <a:cs typeface="Tahoma"/>
              </a:rPr>
              <a:t>S.MANIKANTA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600" spc="-105" dirty="0">
                <a:latin typeface="Tahoma"/>
                <a:cs typeface="Tahoma"/>
              </a:rPr>
              <a:t>K.NAVEEN KUMAR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24851" y="4248127"/>
            <a:ext cx="236982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135" indent="-306070">
              <a:lnSpc>
                <a:spcPct val="100000"/>
              </a:lnSpc>
              <a:spcBef>
                <a:spcPts val="100"/>
              </a:spcBef>
              <a:buChar char="-"/>
              <a:tabLst>
                <a:tab pos="318135" algn="l"/>
                <a:tab pos="318770" algn="l"/>
              </a:tabLst>
            </a:pPr>
            <a:r>
              <a:rPr sz="1600" spc="45" dirty="0">
                <a:latin typeface="Tahoma"/>
                <a:cs typeface="Tahoma"/>
              </a:rPr>
              <a:t>AM.EN.U4</a:t>
            </a:r>
            <a:r>
              <a:rPr lang="en-IN" sz="1600" spc="45" dirty="0">
                <a:latin typeface="Tahoma"/>
                <a:cs typeface="Tahoma"/>
              </a:rPr>
              <a:t>CSE20217</a:t>
            </a:r>
            <a:endParaRPr sz="1600" dirty="0">
              <a:latin typeface="Tahoma"/>
              <a:cs typeface="Tahoma"/>
            </a:endParaRPr>
          </a:p>
          <a:p>
            <a:pPr marL="318135" indent="-306070">
              <a:lnSpc>
                <a:spcPct val="100000"/>
              </a:lnSpc>
              <a:buChar char="-"/>
              <a:tabLst>
                <a:tab pos="318135" algn="l"/>
                <a:tab pos="318770" algn="l"/>
              </a:tabLst>
            </a:pPr>
            <a:r>
              <a:rPr sz="1600" spc="45" dirty="0">
                <a:latin typeface="Tahoma"/>
                <a:cs typeface="Tahoma"/>
              </a:rPr>
              <a:t>AM.EN.U4</a:t>
            </a:r>
            <a:r>
              <a:rPr lang="en-IN" sz="1600" spc="45" dirty="0">
                <a:latin typeface="Tahoma"/>
                <a:cs typeface="Tahoma"/>
              </a:rPr>
              <a:t>CSE20268</a:t>
            </a:r>
          </a:p>
          <a:p>
            <a:pPr marL="12065">
              <a:lnSpc>
                <a:spcPct val="100000"/>
              </a:lnSpc>
              <a:tabLst>
                <a:tab pos="318135" algn="l"/>
                <a:tab pos="318770" algn="l"/>
              </a:tabLst>
            </a:pPr>
            <a:r>
              <a:rPr lang="en-IN" sz="1600" spc="45" dirty="0">
                <a:latin typeface="Tahoma"/>
                <a:cs typeface="Tahoma"/>
              </a:rPr>
              <a:t>-    AM.EN.U4CSE20238</a:t>
            </a:r>
            <a:endParaRPr sz="16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8FD1-417A-76A3-FA9E-6DFA34D5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506186"/>
            <a:ext cx="2331695" cy="1046440"/>
          </a:xfrm>
        </p:spPr>
        <p:txBody>
          <a:bodyPr/>
          <a:lstStyle/>
          <a:p>
            <a:r>
              <a:rPr lang="en-US" dirty="0"/>
              <a:t>DATA SET-2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74849-84B4-885C-9802-130F3AAF4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756" y="1123950"/>
            <a:ext cx="7970486" cy="1661993"/>
          </a:xfrm>
        </p:spPr>
        <p:txBody>
          <a:bodyPr/>
          <a:lstStyle/>
          <a:p>
            <a:pPr algn="l"/>
            <a:r>
              <a:rPr lang="en-US" sz="1800" u="none" dirty="0">
                <a:solidFill>
                  <a:srgbClr val="292929"/>
                </a:solidFill>
                <a:latin typeface="Tahoma"/>
                <a:cs typeface="Tahoma"/>
              </a:rPr>
              <a:t>The data </a:t>
            </a:r>
            <a:r>
              <a:rPr lang="en-US" sz="1800" u="none" spc="15" dirty="0">
                <a:solidFill>
                  <a:srgbClr val="292929"/>
                </a:solidFill>
                <a:latin typeface="Tahoma"/>
                <a:cs typeface="Tahoma"/>
              </a:rPr>
              <a:t>we </a:t>
            </a:r>
            <a:r>
              <a:rPr lang="en-US" sz="1800" u="none" spc="-15" dirty="0">
                <a:solidFill>
                  <a:srgbClr val="292929"/>
                </a:solidFill>
                <a:latin typeface="Tahoma"/>
                <a:cs typeface="Tahoma"/>
              </a:rPr>
              <a:t>have </a:t>
            </a:r>
            <a:r>
              <a:rPr lang="en-US" sz="1800" u="none" spc="-5" dirty="0">
                <a:solidFill>
                  <a:srgbClr val="292929"/>
                </a:solidFill>
                <a:latin typeface="Tahoma"/>
                <a:cs typeface="Tahoma"/>
              </a:rPr>
              <a:t>used </a:t>
            </a:r>
            <a:r>
              <a:rPr lang="en-US" sz="1800" u="none" spc="15" dirty="0">
                <a:solidFill>
                  <a:srgbClr val="292929"/>
                </a:solidFill>
                <a:latin typeface="Tahoma"/>
                <a:cs typeface="Tahoma"/>
              </a:rPr>
              <a:t>in this </a:t>
            </a:r>
            <a:r>
              <a:rPr lang="en-US" sz="1800" u="none" spc="10" dirty="0">
                <a:solidFill>
                  <a:srgbClr val="292929"/>
                </a:solidFill>
                <a:latin typeface="Tahoma"/>
                <a:cs typeface="Tahoma"/>
              </a:rPr>
              <a:t>project </a:t>
            </a:r>
            <a:r>
              <a:rPr lang="en-US" sz="1800" u="none" spc="-5" dirty="0">
                <a:solidFill>
                  <a:srgbClr val="292929"/>
                </a:solidFill>
                <a:latin typeface="Tahoma"/>
                <a:cs typeface="Tahoma"/>
              </a:rPr>
              <a:t>was </a:t>
            </a:r>
            <a:r>
              <a:rPr lang="en-US" sz="1800" u="none" spc="10" dirty="0">
                <a:solidFill>
                  <a:srgbClr val="292929"/>
                </a:solidFill>
                <a:latin typeface="Tahoma"/>
                <a:cs typeface="Tahoma"/>
              </a:rPr>
              <a:t>downloaded </a:t>
            </a:r>
            <a:r>
              <a:rPr lang="en-US" sz="1800" u="none" spc="15" dirty="0">
                <a:solidFill>
                  <a:srgbClr val="292929"/>
                </a:solidFill>
                <a:latin typeface="Tahoma"/>
                <a:cs typeface="Tahoma"/>
              </a:rPr>
              <a:t>from </a:t>
            </a:r>
            <a:r>
              <a:rPr lang="en-US" sz="1800" u="none" spc="-15" dirty="0">
                <a:solidFill>
                  <a:srgbClr val="292929"/>
                </a:solidFill>
                <a:latin typeface="Tahoma"/>
                <a:cs typeface="Tahoma"/>
              </a:rPr>
              <a:t>Kaggle.</a:t>
            </a:r>
          </a:p>
          <a:p>
            <a:pPr algn="l"/>
            <a:r>
              <a:rPr lang="en-US" sz="1800" u="none" spc="-20" dirty="0">
                <a:solidFill>
                  <a:srgbClr val="292929"/>
                </a:solidFill>
                <a:latin typeface="Tahoma"/>
                <a:cs typeface="Tahoma"/>
              </a:rPr>
              <a:t>It </a:t>
            </a:r>
            <a:r>
              <a:rPr lang="en-US" sz="1800" u="none" spc="-5" dirty="0">
                <a:solidFill>
                  <a:srgbClr val="292929"/>
                </a:solidFill>
                <a:latin typeface="Tahoma"/>
                <a:cs typeface="Tahoma"/>
              </a:rPr>
              <a:t>was </a:t>
            </a:r>
            <a:r>
              <a:rPr lang="en-US" sz="1800" u="none" spc="5" dirty="0">
                <a:solidFill>
                  <a:srgbClr val="292929"/>
                </a:solidFill>
                <a:latin typeface="Tahoma"/>
                <a:cs typeface="Tahoma"/>
              </a:rPr>
              <a:t>uploaded </a:t>
            </a:r>
            <a:r>
              <a:rPr lang="en-US" sz="1800" u="none" spc="15" dirty="0">
                <a:solidFill>
                  <a:srgbClr val="292929"/>
                </a:solidFill>
                <a:latin typeface="Tahoma"/>
                <a:cs typeface="Tahoma"/>
              </a:rPr>
              <a:t>from</a:t>
            </a:r>
            <a:r>
              <a:rPr lang="en-US" sz="1800" u="none" spc="2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5" dirty="0">
                <a:solidFill>
                  <a:srgbClr val="292929"/>
                </a:solidFill>
                <a:latin typeface="Tahoma"/>
                <a:cs typeface="Tahoma"/>
              </a:rPr>
              <a:t>Cardekho.com</a:t>
            </a:r>
            <a:r>
              <a:rPr lang="en-US" sz="1800" u="none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-130" dirty="0">
                <a:solidFill>
                  <a:srgbClr val="292929"/>
                </a:solidFill>
                <a:latin typeface="Tahoma"/>
                <a:cs typeface="Tahoma"/>
              </a:rPr>
              <a:t>.</a:t>
            </a:r>
            <a:r>
              <a:rPr lang="en-US" sz="1800" u="none" spc="-17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</a:p>
          <a:p>
            <a:pPr algn="l"/>
            <a:r>
              <a:rPr lang="en-US" sz="1800" u="none" dirty="0">
                <a:solidFill>
                  <a:srgbClr val="292929"/>
                </a:solidFill>
                <a:latin typeface="Tahoma"/>
                <a:cs typeface="Tahoma"/>
              </a:rPr>
              <a:t>The</a:t>
            </a:r>
            <a:r>
              <a:rPr lang="en-US" sz="1800" u="none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5" dirty="0">
                <a:solidFill>
                  <a:srgbClr val="292929"/>
                </a:solidFill>
                <a:latin typeface="Tahoma"/>
                <a:cs typeface="Tahoma"/>
              </a:rPr>
              <a:t>dataset</a:t>
            </a:r>
            <a:r>
              <a:rPr lang="en-US" sz="1800" u="none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5" dirty="0">
                <a:solidFill>
                  <a:srgbClr val="292929"/>
                </a:solidFill>
                <a:latin typeface="Tahoma"/>
                <a:cs typeface="Tahoma"/>
              </a:rPr>
              <a:t>consists</a:t>
            </a:r>
            <a:r>
              <a:rPr lang="en-US" sz="1800" u="none" spc="-16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20" dirty="0">
                <a:solidFill>
                  <a:srgbClr val="292929"/>
                </a:solidFill>
                <a:latin typeface="Tahoma"/>
                <a:cs typeface="Tahoma"/>
              </a:rPr>
              <a:t>of</a:t>
            </a:r>
            <a:r>
              <a:rPr lang="en-US" sz="1800" u="none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45" dirty="0">
                <a:solidFill>
                  <a:srgbClr val="292929"/>
                </a:solidFill>
                <a:latin typeface="Tahoma"/>
                <a:cs typeface="Tahoma"/>
              </a:rPr>
              <a:t>4345</a:t>
            </a:r>
            <a:r>
              <a:rPr lang="en-US" sz="1800" u="none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20" dirty="0">
                <a:solidFill>
                  <a:srgbClr val="292929"/>
                </a:solidFill>
                <a:latin typeface="Tahoma"/>
                <a:cs typeface="Tahoma"/>
              </a:rPr>
              <a:t>rows</a:t>
            </a:r>
            <a:r>
              <a:rPr lang="en-US" sz="1800" u="none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-10" dirty="0">
                <a:solidFill>
                  <a:srgbClr val="292929"/>
                </a:solidFill>
                <a:latin typeface="Tahoma"/>
                <a:cs typeface="Tahoma"/>
              </a:rPr>
              <a:t>and</a:t>
            </a:r>
            <a:r>
              <a:rPr lang="en-US" sz="1800" u="none" spc="-16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45" dirty="0">
                <a:solidFill>
                  <a:srgbClr val="292929"/>
                </a:solidFill>
                <a:latin typeface="Tahoma"/>
                <a:cs typeface="Tahoma"/>
              </a:rPr>
              <a:t>9</a:t>
            </a:r>
            <a:r>
              <a:rPr lang="en-US" sz="1800" u="none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dirty="0">
                <a:solidFill>
                  <a:srgbClr val="292929"/>
                </a:solidFill>
                <a:latin typeface="Tahoma"/>
                <a:cs typeface="Tahoma"/>
              </a:rPr>
              <a:t>columns</a:t>
            </a:r>
            <a:r>
              <a:rPr lang="en-US" sz="1800" u="none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30" dirty="0">
                <a:solidFill>
                  <a:srgbClr val="292929"/>
                </a:solidFill>
                <a:latin typeface="Tahoma"/>
                <a:cs typeface="Tahoma"/>
              </a:rPr>
              <a:t>with</a:t>
            </a:r>
            <a:r>
              <a:rPr lang="en-US" sz="1800" u="none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5" dirty="0">
                <a:solidFill>
                  <a:srgbClr val="292929"/>
                </a:solidFill>
                <a:latin typeface="Tahoma"/>
                <a:cs typeface="Tahoma"/>
              </a:rPr>
              <a:t>no</a:t>
            </a:r>
            <a:r>
              <a:rPr lang="en-US" sz="1800" u="none" spc="-16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15" dirty="0">
                <a:solidFill>
                  <a:srgbClr val="292929"/>
                </a:solidFill>
                <a:latin typeface="Tahoma"/>
                <a:cs typeface="Tahoma"/>
              </a:rPr>
              <a:t>null</a:t>
            </a:r>
            <a:r>
              <a:rPr lang="en-US" sz="1800" u="none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-20" dirty="0">
                <a:solidFill>
                  <a:srgbClr val="292929"/>
                </a:solidFill>
                <a:latin typeface="Tahoma"/>
                <a:cs typeface="Tahoma"/>
              </a:rPr>
              <a:t>values.</a:t>
            </a:r>
            <a:r>
              <a:rPr lang="en-US" sz="1800" u="none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</a:p>
          <a:p>
            <a:pPr algn="l"/>
            <a:r>
              <a:rPr lang="en-US" sz="1800" u="none" spc="20" dirty="0">
                <a:solidFill>
                  <a:srgbClr val="292929"/>
                </a:solidFill>
                <a:latin typeface="Tahoma"/>
                <a:cs typeface="Tahoma"/>
              </a:rPr>
              <a:t>Column</a:t>
            </a:r>
            <a:r>
              <a:rPr lang="en-US" sz="1800" u="none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dirty="0">
                <a:solidFill>
                  <a:srgbClr val="292929"/>
                </a:solidFill>
                <a:latin typeface="Tahoma"/>
                <a:cs typeface="Tahoma"/>
              </a:rPr>
              <a:t>data </a:t>
            </a:r>
            <a:r>
              <a:rPr lang="en-US" sz="1800" u="none" spc="-42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10" dirty="0">
                <a:solidFill>
                  <a:srgbClr val="292929"/>
                </a:solidFill>
                <a:latin typeface="Tahoma"/>
                <a:cs typeface="Tahoma"/>
              </a:rPr>
              <a:t>consist</a:t>
            </a:r>
            <a:r>
              <a:rPr lang="en-US" sz="1800" u="none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20" dirty="0">
                <a:solidFill>
                  <a:srgbClr val="292929"/>
                </a:solidFill>
                <a:latin typeface="Tahoma"/>
                <a:cs typeface="Tahoma"/>
              </a:rPr>
              <a:t>of</a:t>
            </a:r>
            <a:r>
              <a:rPr lang="en-US" sz="1800" u="none" spc="-16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5" dirty="0">
                <a:solidFill>
                  <a:srgbClr val="292929"/>
                </a:solidFill>
                <a:latin typeface="Tahoma"/>
                <a:cs typeface="Tahoma"/>
              </a:rPr>
              <a:t>independent</a:t>
            </a:r>
            <a:r>
              <a:rPr lang="en-US" sz="1800" u="none" spc="-16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-10" dirty="0">
                <a:solidFill>
                  <a:srgbClr val="292929"/>
                </a:solidFill>
                <a:latin typeface="Tahoma"/>
                <a:cs typeface="Tahoma"/>
              </a:rPr>
              <a:t>Features.</a:t>
            </a:r>
            <a:r>
              <a:rPr lang="en-US" sz="1800" u="none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dirty="0">
                <a:solidFill>
                  <a:srgbClr val="292929"/>
                </a:solidFill>
                <a:latin typeface="Tahoma"/>
                <a:cs typeface="Tahoma"/>
              </a:rPr>
              <a:t>The</a:t>
            </a:r>
            <a:r>
              <a:rPr lang="en-US" sz="1800" u="none" spc="-16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5" dirty="0">
                <a:solidFill>
                  <a:srgbClr val="292929"/>
                </a:solidFill>
                <a:latin typeface="Tahoma"/>
                <a:cs typeface="Tahoma"/>
              </a:rPr>
              <a:t>independent</a:t>
            </a:r>
            <a:r>
              <a:rPr lang="en-US" sz="1800" u="none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10" dirty="0">
                <a:solidFill>
                  <a:srgbClr val="292929"/>
                </a:solidFill>
                <a:latin typeface="Tahoma"/>
                <a:cs typeface="Tahoma"/>
              </a:rPr>
              <a:t>features</a:t>
            </a:r>
            <a:r>
              <a:rPr lang="en-US" sz="1800" u="none" spc="-16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10" dirty="0">
                <a:solidFill>
                  <a:srgbClr val="292929"/>
                </a:solidFill>
                <a:latin typeface="Tahoma"/>
                <a:cs typeface="Tahoma"/>
              </a:rPr>
              <a:t>contain</a:t>
            </a:r>
            <a:r>
              <a:rPr lang="en-US" sz="1800" u="none" spc="-16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15" dirty="0">
                <a:solidFill>
                  <a:srgbClr val="292929"/>
                </a:solidFill>
                <a:latin typeface="Tahoma"/>
                <a:cs typeface="Tahoma"/>
              </a:rPr>
              <a:t>both</a:t>
            </a:r>
            <a:r>
              <a:rPr lang="en-US" sz="1800" u="none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10" dirty="0">
                <a:solidFill>
                  <a:srgbClr val="292929"/>
                </a:solidFill>
                <a:latin typeface="Tahoma"/>
                <a:cs typeface="Tahoma"/>
              </a:rPr>
              <a:t>categorical</a:t>
            </a:r>
            <a:r>
              <a:rPr lang="en-US" sz="1800" u="none" spc="-16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-10" dirty="0">
                <a:solidFill>
                  <a:srgbClr val="292929"/>
                </a:solidFill>
                <a:latin typeface="Tahoma"/>
                <a:cs typeface="Tahoma"/>
              </a:rPr>
              <a:t>and</a:t>
            </a:r>
            <a:r>
              <a:rPr lang="en-US" sz="1800" u="none" spc="-16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10" dirty="0">
                <a:solidFill>
                  <a:srgbClr val="292929"/>
                </a:solidFill>
                <a:latin typeface="Tahoma"/>
                <a:cs typeface="Tahoma"/>
              </a:rPr>
              <a:t>numeric </a:t>
            </a:r>
            <a:r>
              <a:rPr lang="en-US" sz="1800" u="none" spc="-42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US" sz="1800" u="none" spc="-20" dirty="0">
                <a:solidFill>
                  <a:srgbClr val="292929"/>
                </a:solidFill>
                <a:latin typeface="Tahoma"/>
                <a:cs typeface="Tahoma"/>
              </a:rPr>
              <a:t>values.</a:t>
            </a:r>
            <a:endParaRPr lang="en-US" sz="1800" u="none" dirty="0">
              <a:latin typeface="Tahoma"/>
              <a:cs typeface="Tahoma"/>
            </a:endParaRP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5704A-723A-AB40-F927-8F685C199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18" y="2557955"/>
            <a:ext cx="8154538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68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86200" y="211166"/>
            <a:ext cx="463131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150" dirty="0"/>
              <a:t>DATA SET MANIPULATION</a:t>
            </a:r>
            <a:endParaRPr spc="-670" dirty="0"/>
          </a:p>
        </p:txBody>
      </p:sp>
      <p:sp>
        <p:nvSpPr>
          <p:cNvPr id="3" name="object 3"/>
          <p:cNvSpPr/>
          <p:nvPr/>
        </p:nvSpPr>
        <p:spPr>
          <a:xfrm>
            <a:off x="0" y="204474"/>
            <a:ext cx="2614930" cy="269240"/>
          </a:xfrm>
          <a:custGeom>
            <a:avLst/>
            <a:gdLst/>
            <a:ahLst/>
            <a:cxnLst/>
            <a:rect l="l" t="t" r="r" b="b"/>
            <a:pathLst>
              <a:path w="2614930" h="269240">
                <a:moveTo>
                  <a:pt x="2614799" y="269099"/>
                </a:moveTo>
                <a:lnTo>
                  <a:pt x="0" y="2690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2690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9024" y="819016"/>
            <a:ext cx="5090175" cy="22596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From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original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dataset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we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searched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263137"/>
                </a:solidFill>
                <a:latin typeface="Tahoma"/>
                <a:cs typeface="Tahoma"/>
              </a:rPr>
              <a:t>for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null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values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using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263137"/>
                </a:solidFill>
                <a:latin typeface="Tahoma"/>
                <a:cs typeface="Tahoma"/>
              </a:rPr>
              <a:t>“isnull()”.</a:t>
            </a:r>
            <a:endParaRPr sz="1200" dirty="0">
              <a:latin typeface="Tahoma"/>
              <a:cs typeface="Tahoma"/>
            </a:endParaRPr>
          </a:p>
          <a:p>
            <a:pPr marL="332740" marR="24130" indent="-320675" algn="just">
              <a:lnSpc>
                <a:spcPct val="114999"/>
              </a:lnSpc>
              <a:spcBef>
                <a:spcPts val="1000"/>
              </a:spcBef>
              <a:buFont typeface="Arial MT"/>
              <a:buChar char="●"/>
              <a:tabLst>
                <a:tab pos="333375" algn="l"/>
              </a:tabLst>
            </a:pP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Removed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 </a:t>
            </a:r>
            <a:r>
              <a:rPr sz="1200" spc="-40" dirty="0">
                <a:solidFill>
                  <a:srgbClr val="263137"/>
                </a:solidFill>
                <a:latin typeface="Tahoma"/>
                <a:cs typeface="Tahoma"/>
              </a:rPr>
              <a:t>“</a:t>
            </a:r>
            <a:r>
              <a:rPr lang="en-US" sz="1200" spc="-40" dirty="0">
                <a:solidFill>
                  <a:srgbClr val="263137"/>
                </a:solidFill>
                <a:latin typeface="Tahoma"/>
                <a:cs typeface="Tahoma"/>
              </a:rPr>
              <a:t>Model</a:t>
            </a:r>
            <a:r>
              <a:rPr sz="1200" spc="-40" dirty="0">
                <a:solidFill>
                  <a:srgbClr val="263137"/>
                </a:solidFill>
                <a:latin typeface="Tahoma"/>
                <a:cs typeface="Tahoma"/>
              </a:rPr>
              <a:t>”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column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from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dataset. 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We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added </a:t>
            </a:r>
            <a:r>
              <a:rPr sz="1200" spc="-25" dirty="0">
                <a:solidFill>
                  <a:srgbClr val="263137"/>
                </a:solidFill>
                <a:latin typeface="Tahoma"/>
                <a:cs typeface="Tahoma"/>
              </a:rPr>
              <a:t>a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new </a:t>
            </a:r>
            <a:r>
              <a:rPr sz="1200" spc="-3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feature</a:t>
            </a:r>
            <a:r>
              <a:rPr sz="1200" spc="-10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263137"/>
                </a:solidFill>
                <a:latin typeface="Tahoma"/>
                <a:cs typeface="Tahoma"/>
              </a:rPr>
              <a:t>“”</a:t>
            </a:r>
            <a:r>
              <a:rPr sz="1200" spc="-10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lang="en-US" sz="1200" dirty="0" err="1">
                <a:solidFill>
                  <a:srgbClr val="263137"/>
                </a:solidFill>
                <a:latin typeface="Tahoma"/>
                <a:cs typeface="Tahoma"/>
              </a:rPr>
              <a:t>lop_price</a:t>
            </a:r>
            <a:r>
              <a:rPr lang="en-US" sz="1200" dirty="0">
                <a:solidFill>
                  <a:srgbClr val="263137"/>
                </a:solidFill>
                <a:latin typeface="Tahoma"/>
                <a:cs typeface="Tahoma"/>
              </a:rPr>
              <a:t>”, “</a:t>
            </a:r>
            <a:r>
              <a:rPr lang="en-US" sz="1200" dirty="0" err="1">
                <a:solidFill>
                  <a:srgbClr val="263137"/>
                </a:solidFill>
                <a:latin typeface="Tahoma"/>
                <a:cs typeface="Tahoma"/>
              </a:rPr>
              <a:t>BRAND_bmw</a:t>
            </a:r>
            <a:r>
              <a:rPr lang="en-US" sz="1200" dirty="0">
                <a:solidFill>
                  <a:srgbClr val="263137"/>
                </a:solidFill>
                <a:latin typeface="Tahoma"/>
                <a:cs typeface="Tahoma"/>
              </a:rPr>
              <a:t>”</a:t>
            </a:r>
            <a:r>
              <a:rPr sz="1200" spc="-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lang="en-US" sz="1200" spc="-95" dirty="0">
                <a:solidFill>
                  <a:srgbClr val="263137"/>
                </a:solidFill>
                <a:latin typeface="Tahoma"/>
                <a:cs typeface="Tahoma"/>
              </a:rPr>
              <a:t> it includes all car names </a:t>
            </a:r>
            <a:r>
              <a:rPr lang="en-US" sz="1200" spc="-95" dirty="0" err="1">
                <a:solidFill>
                  <a:srgbClr val="263137"/>
                </a:solidFill>
                <a:latin typeface="Tahoma"/>
                <a:cs typeface="Tahoma"/>
              </a:rPr>
              <a:t>seperated</a:t>
            </a:r>
            <a:r>
              <a:rPr sz="1200" spc="-35" dirty="0">
                <a:solidFill>
                  <a:srgbClr val="263137"/>
                </a:solidFill>
                <a:latin typeface="Tahoma"/>
                <a:cs typeface="Tahoma"/>
              </a:rPr>
              <a:t>.</a:t>
            </a:r>
            <a:r>
              <a:rPr lang="en-US" sz="1200" spc="-35" dirty="0">
                <a:solidFill>
                  <a:srgbClr val="263137"/>
                </a:solidFill>
                <a:latin typeface="Tahoma"/>
                <a:cs typeface="Tahoma"/>
              </a:rPr>
              <a:t> It also effects our data.</a:t>
            </a:r>
            <a:r>
              <a:rPr sz="1200" spc="-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endParaRPr lang="en-US" sz="1200" dirty="0">
              <a:latin typeface="Tahoma"/>
              <a:cs typeface="Tahoma"/>
            </a:endParaRPr>
          </a:p>
          <a:p>
            <a:pPr marL="332740" marR="5080" indent="-320675" algn="just">
              <a:lnSpc>
                <a:spcPct val="114999"/>
              </a:lnSpc>
              <a:spcBef>
                <a:spcPts val="1000"/>
              </a:spcBef>
              <a:buFont typeface="Arial MT"/>
              <a:buChar char="●"/>
              <a:tabLst>
                <a:tab pos="333375" algn="l"/>
              </a:tabLst>
            </a:pPr>
            <a:r>
              <a:rPr lang="en-US" sz="1200" spc="40" dirty="0">
                <a:solidFill>
                  <a:srgbClr val="263137"/>
                </a:solidFill>
                <a:latin typeface="Tahoma"/>
                <a:cs typeface="Tahoma"/>
              </a:rPr>
              <a:t>As </a:t>
            </a:r>
            <a:r>
              <a:rPr lang="en-US" sz="1200" spc="10" dirty="0">
                <a:solidFill>
                  <a:srgbClr val="263137"/>
                </a:solidFill>
                <a:latin typeface="Tahoma"/>
                <a:cs typeface="Tahoma"/>
              </a:rPr>
              <a:t>the </a:t>
            </a:r>
            <a:r>
              <a:rPr lang="en-US" sz="1200" spc="5" dirty="0">
                <a:solidFill>
                  <a:srgbClr val="263137"/>
                </a:solidFill>
                <a:latin typeface="Tahoma"/>
                <a:cs typeface="Tahoma"/>
              </a:rPr>
              <a:t>dataset </a:t>
            </a:r>
            <a:r>
              <a:rPr lang="en-US" sz="1200" spc="-15" dirty="0">
                <a:solidFill>
                  <a:srgbClr val="263137"/>
                </a:solidFill>
                <a:latin typeface="Tahoma"/>
                <a:cs typeface="Tahoma"/>
              </a:rPr>
              <a:t>has </a:t>
            </a:r>
            <a:r>
              <a:rPr lang="en-US" sz="1200" spc="5" dirty="0">
                <a:solidFill>
                  <a:srgbClr val="263137"/>
                </a:solidFill>
                <a:latin typeface="Tahoma"/>
                <a:cs typeface="Tahoma"/>
              </a:rPr>
              <a:t>numerical </a:t>
            </a:r>
            <a:r>
              <a:rPr lang="en-US" sz="1200" dirty="0">
                <a:solidFill>
                  <a:srgbClr val="263137"/>
                </a:solidFill>
                <a:latin typeface="Tahoma"/>
                <a:cs typeface="Tahoma"/>
              </a:rPr>
              <a:t>values </a:t>
            </a:r>
            <a:r>
              <a:rPr lang="en-US" sz="1200" spc="-10" dirty="0">
                <a:solidFill>
                  <a:srgbClr val="263137"/>
                </a:solidFill>
                <a:latin typeface="Tahoma"/>
                <a:cs typeface="Tahoma"/>
              </a:rPr>
              <a:t>and </a:t>
            </a:r>
            <a:r>
              <a:rPr lang="en-US" sz="1200" spc="5" dirty="0">
                <a:solidFill>
                  <a:srgbClr val="263137"/>
                </a:solidFill>
                <a:latin typeface="Tahoma"/>
                <a:cs typeface="Tahoma"/>
              </a:rPr>
              <a:t>categorical </a:t>
            </a:r>
            <a:r>
              <a:rPr lang="en-US" sz="1200" dirty="0">
                <a:solidFill>
                  <a:srgbClr val="263137"/>
                </a:solidFill>
                <a:latin typeface="Tahoma"/>
                <a:cs typeface="Tahoma"/>
              </a:rPr>
              <a:t>values </a:t>
            </a:r>
            <a:r>
              <a:rPr lang="en-US" sz="1200" spc="-110" dirty="0">
                <a:solidFill>
                  <a:srgbClr val="263137"/>
                </a:solidFill>
                <a:latin typeface="Tahoma"/>
                <a:cs typeface="Tahoma"/>
              </a:rPr>
              <a:t>,</a:t>
            </a:r>
            <a:r>
              <a:rPr lang="en-US" sz="1200" spc="-10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lang="en-US" sz="1200" spc="55" dirty="0">
                <a:solidFill>
                  <a:srgbClr val="263137"/>
                </a:solidFill>
                <a:latin typeface="Tahoma"/>
                <a:cs typeface="Tahoma"/>
              </a:rPr>
              <a:t>We </a:t>
            </a:r>
            <a:r>
              <a:rPr lang="en-US" sz="1200" spc="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lang="en-US" sz="1200" dirty="0">
                <a:solidFill>
                  <a:srgbClr val="263137"/>
                </a:solidFill>
                <a:latin typeface="Tahoma"/>
                <a:cs typeface="Tahoma"/>
              </a:rPr>
              <a:t>remove</a:t>
            </a:r>
            <a:r>
              <a:rPr lang="en-US" sz="1200" spc="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lang="en-US" sz="1200" spc="10" dirty="0">
                <a:solidFill>
                  <a:srgbClr val="263137"/>
                </a:solidFill>
                <a:latin typeface="Tahoma"/>
                <a:cs typeface="Tahoma"/>
              </a:rPr>
              <a:t>multiple </a:t>
            </a:r>
            <a:r>
              <a:rPr lang="en-US" sz="1200" dirty="0">
                <a:solidFill>
                  <a:srgbClr val="263137"/>
                </a:solidFill>
                <a:latin typeface="Tahoma"/>
                <a:cs typeface="Tahoma"/>
              </a:rPr>
              <a:t>columns</a:t>
            </a:r>
            <a:r>
              <a:rPr lang="en-US" sz="1200" spc="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lang="en-US" sz="1200" spc="15" dirty="0">
                <a:solidFill>
                  <a:srgbClr val="263137"/>
                </a:solidFill>
                <a:latin typeface="Tahoma"/>
                <a:cs typeface="Tahoma"/>
              </a:rPr>
              <a:t>of </a:t>
            </a:r>
            <a:r>
              <a:rPr lang="en-US" sz="1200" spc="10" dirty="0">
                <a:solidFill>
                  <a:srgbClr val="263137"/>
                </a:solidFill>
                <a:latin typeface="Tahoma"/>
                <a:cs typeface="Tahoma"/>
              </a:rPr>
              <a:t>the </a:t>
            </a:r>
            <a:r>
              <a:rPr lang="en-US" sz="1200" spc="5" dirty="0">
                <a:solidFill>
                  <a:srgbClr val="263137"/>
                </a:solidFill>
                <a:latin typeface="Tahoma"/>
                <a:cs typeface="Tahoma"/>
              </a:rPr>
              <a:t>dataset </a:t>
            </a:r>
            <a:r>
              <a:rPr lang="en-US" sz="1200" spc="-10" dirty="0">
                <a:solidFill>
                  <a:srgbClr val="263137"/>
                </a:solidFill>
                <a:latin typeface="Tahoma"/>
                <a:cs typeface="Tahoma"/>
              </a:rPr>
              <a:t>using</a:t>
            </a:r>
            <a:r>
              <a:rPr lang="en-US" sz="1200" spc="-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lang="en-US" sz="1200" spc="10" dirty="0">
                <a:solidFill>
                  <a:srgbClr val="263137"/>
                </a:solidFill>
                <a:latin typeface="Tahoma"/>
                <a:cs typeface="Tahoma"/>
              </a:rPr>
              <a:t>the </a:t>
            </a:r>
            <a:r>
              <a:rPr lang="en-US" sz="1200" spc="-20" dirty="0" err="1">
                <a:solidFill>
                  <a:srgbClr val="263137"/>
                </a:solidFill>
                <a:latin typeface="Tahoma"/>
                <a:cs typeface="Tahoma"/>
              </a:rPr>
              <a:t>get_dummies</a:t>
            </a:r>
            <a:r>
              <a:rPr lang="en-US" sz="1200" spc="-2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lang="en-US" sz="1200" spc="-1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lang="en-US" sz="1200" spc="10" dirty="0">
                <a:solidFill>
                  <a:srgbClr val="263137"/>
                </a:solidFill>
                <a:latin typeface="Tahoma"/>
                <a:cs typeface="Tahoma"/>
              </a:rPr>
              <a:t>function </a:t>
            </a:r>
            <a:r>
              <a:rPr lang="en-US" sz="1200" spc="-20" dirty="0">
                <a:solidFill>
                  <a:srgbClr val="263137"/>
                </a:solidFill>
                <a:latin typeface="Tahoma"/>
                <a:cs typeface="Tahoma"/>
              </a:rPr>
              <a:t>as </a:t>
            </a:r>
            <a:r>
              <a:rPr lang="en-US" sz="1200" spc="-10" dirty="0">
                <a:solidFill>
                  <a:srgbClr val="263137"/>
                </a:solidFill>
                <a:latin typeface="Tahoma"/>
                <a:cs typeface="Tahoma"/>
              </a:rPr>
              <a:t>some </a:t>
            </a:r>
            <a:r>
              <a:rPr lang="en-US" sz="1200" dirty="0">
                <a:solidFill>
                  <a:srgbClr val="263137"/>
                </a:solidFill>
                <a:latin typeface="Tahoma"/>
                <a:cs typeface="Tahoma"/>
              </a:rPr>
              <a:t>columns </a:t>
            </a:r>
            <a:r>
              <a:rPr lang="en-US" sz="1200" spc="10" dirty="0">
                <a:solidFill>
                  <a:srgbClr val="263137"/>
                </a:solidFill>
                <a:latin typeface="Tahoma"/>
                <a:cs typeface="Tahoma"/>
              </a:rPr>
              <a:t>contain the </a:t>
            </a:r>
            <a:r>
              <a:rPr lang="en-US" sz="1200" spc="-20" dirty="0">
                <a:solidFill>
                  <a:srgbClr val="263137"/>
                </a:solidFill>
                <a:latin typeface="Tahoma"/>
                <a:cs typeface="Tahoma"/>
              </a:rPr>
              <a:t>same </a:t>
            </a:r>
            <a:r>
              <a:rPr lang="en-US" sz="1200" spc="15" dirty="0">
                <a:solidFill>
                  <a:srgbClr val="263137"/>
                </a:solidFill>
                <a:latin typeface="Tahoma"/>
                <a:cs typeface="Tahoma"/>
              </a:rPr>
              <a:t>information </a:t>
            </a:r>
            <a:r>
              <a:rPr lang="en-US" sz="1200" spc="-5" dirty="0">
                <a:solidFill>
                  <a:srgbClr val="263137"/>
                </a:solidFill>
                <a:latin typeface="Tahoma"/>
                <a:cs typeface="Tahoma"/>
              </a:rPr>
              <a:t>because </a:t>
            </a:r>
            <a:r>
              <a:rPr lang="en-US" sz="1200" spc="10" dirty="0">
                <a:solidFill>
                  <a:srgbClr val="263137"/>
                </a:solidFill>
                <a:latin typeface="Tahoma"/>
                <a:cs typeface="Tahoma"/>
              </a:rPr>
              <a:t>the </a:t>
            </a:r>
            <a:r>
              <a:rPr lang="en-US" sz="1200" spc="-36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lang="en-US" sz="1200" spc="10" dirty="0">
                <a:solidFill>
                  <a:srgbClr val="263137"/>
                </a:solidFill>
                <a:latin typeface="Tahoma"/>
                <a:cs typeface="Tahoma"/>
              </a:rPr>
              <a:t>original</a:t>
            </a:r>
            <a:r>
              <a:rPr lang="en-US"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lang="en-US" sz="1200" dirty="0">
                <a:solidFill>
                  <a:srgbClr val="263137"/>
                </a:solidFill>
                <a:latin typeface="Tahoma"/>
                <a:cs typeface="Tahoma"/>
              </a:rPr>
              <a:t>column</a:t>
            </a:r>
            <a:r>
              <a:rPr lang="en-US"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lang="en-US" sz="1200" spc="10" dirty="0">
                <a:solidFill>
                  <a:srgbClr val="263137"/>
                </a:solidFill>
                <a:latin typeface="Tahoma"/>
                <a:cs typeface="Tahoma"/>
              </a:rPr>
              <a:t>could</a:t>
            </a:r>
            <a:r>
              <a:rPr lang="en-US"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lang="en-US" sz="1200" spc="-15" dirty="0">
                <a:solidFill>
                  <a:srgbClr val="263137"/>
                </a:solidFill>
                <a:latin typeface="Tahoma"/>
                <a:cs typeface="Tahoma"/>
              </a:rPr>
              <a:t>assume</a:t>
            </a:r>
            <a:r>
              <a:rPr lang="en-US"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lang="en-US" sz="1200" spc="-25" dirty="0">
                <a:solidFill>
                  <a:srgbClr val="263137"/>
                </a:solidFill>
                <a:latin typeface="Tahoma"/>
                <a:cs typeface="Tahoma"/>
              </a:rPr>
              <a:t>a</a:t>
            </a:r>
            <a:r>
              <a:rPr lang="en-US"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lang="en-US" sz="1200" spc="10" dirty="0">
                <a:solidFill>
                  <a:srgbClr val="263137"/>
                </a:solidFill>
                <a:latin typeface="Tahoma"/>
                <a:cs typeface="Tahoma"/>
              </a:rPr>
              <a:t>binary</a:t>
            </a:r>
            <a:r>
              <a:rPr lang="en-US"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lang="en-US" sz="1200" spc="-15" dirty="0">
                <a:solidFill>
                  <a:srgbClr val="263137"/>
                </a:solidFill>
                <a:latin typeface="Tahoma"/>
                <a:cs typeface="Tahoma"/>
              </a:rPr>
              <a:t>value,</a:t>
            </a:r>
            <a:endParaRPr lang="en-US" sz="1200" dirty="0">
              <a:latin typeface="Tahoma"/>
              <a:cs typeface="Tahoma"/>
            </a:endParaRPr>
          </a:p>
          <a:p>
            <a:pPr marL="12065" marR="24130" algn="just">
              <a:lnSpc>
                <a:spcPct val="114999"/>
              </a:lnSpc>
              <a:spcBef>
                <a:spcPts val="1000"/>
              </a:spcBef>
              <a:tabLst>
                <a:tab pos="333375" algn="l"/>
              </a:tabLst>
            </a:pPr>
            <a:endParaRPr lang="en-US" sz="1200" spc="-15" dirty="0">
              <a:solidFill>
                <a:srgbClr val="263137"/>
              </a:solidFill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925" y="1170355"/>
            <a:ext cx="3496749" cy="1699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F02183-C744-09A4-E686-472179464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25" y="3510936"/>
            <a:ext cx="8689275" cy="160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27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1" y="1055459"/>
            <a:ext cx="2228794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0" dirty="0"/>
              <a:t>FINAL DATASET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1674" y="1667854"/>
            <a:ext cx="3518535" cy="236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20320" indent="-320675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Using</a:t>
            </a:r>
            <a:r>
              <a:rPr sz="1200" spc="20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204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Extra</a:t>
            </a:r>
            <a:r>
              <a:rPr sz="1200" spc="204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63137"/>
                </a:solidFill>
                <a:latin typeface="Tahoma"/>
                <a:cs typeface="Tahoma"/>
              </a:rPr>
              <a:t>Trees</a:t>
            </a:r>
            <a:r>
              <a:rPr sz="1200" spc="204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Regressor</a:t>
            </a:r>
            <a:r>
              <a:rPr sz="1200" spc="20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204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feature </a:t>
            </a:r>
            <a:r>
              <a:rPr sz="1200" spc="-3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importances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are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63137"/>
                </a:solidFill>
                <a:latin typeface="Tahoma"/>
                <a:cs typeface="Tahoma"/>
              </a:rPr>
              <a:t>found.</a:t>
            </a:r>
            <a:endParaRPr sz="1200">
              <a:latin typeface="Tahoma"/>
              <a:cs typeface="Tahoma"/>
            </a:endParaRPr>
          </a:p>
          <a:p>
            <a:pPr marL="332740" marR="5080" indent="-320675">
              <a:lnSpc>
                <a:spcPct val="100000"/>
              </a:lnSpc>
              <a:spcBef>
                <a:spcPts val="100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2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Present</a:t>
            </a:r>
            <a:r>
              <a:rPr sz="1200" spc="2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263137"/>
                </a:solidFill>
                <a:latin typeface="Tahoma"/>
                <a:cs typeface="Tahoma"/>
              </a:rPr>
              <a:t>Price</a:t>
            </a:r>
            <a:r>
              <a:rPr sz="1200" spc="2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is</a:t>
            </a:r>
            <a:r>
              <a:rPr sz="1200" spc="2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2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feature</a:t>
            </a:r>
            <a:r>
              <a:rPr sz="1200" spc="2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263137"/>
                </a:solidFill>
                <a:latin typeface="Tahoma"/>
                <a:cs typeface="Tahoma"/>
              </a:rPr>
              <a:t>with</a:t>
            </a:r>
            <a:r>
              <a:rPr sz="1200" spc="2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most </a:t>
            </a:r>
            <a:r>
              <a:rPr sz="1200" spc="-3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importance</a:t>
            </a:r>
            <a:endParaRPr sz="1200">
              <a:latin typeface="Tahoma"/>
              <a:cs typeface="Tahoma"/>
            </a:endParaRPr>
          </a:p>
          <a:p>
            <a:pPr marL="332740" marR="5080" indent="-320675">
              <a:lnSpc>
                <a:spcPct val="100000"/>
              </a:lnSpc>
              <a:spcBef>
                <a:spcPts val="100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spc="30" dirty="0">
                <a:solidFill>
                  <a:srgbClr val="263137"/>
                </a:solidFill>
                <a:latin typeface="Tahoma"/>
                <a:cs typeface="Tahoma"/>
              </a:rPr>
              <a:t>And</a:t>
            </a:r>
            <a:r>
              <a:rPr sz="1200" spc="-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also</a:t>
            </a:r>
            <a:r>
              <a:rPr sz="1200" spc="-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we</a:t>
            </a:r>
            <a:r>
              <a:rPr sz="1200" spc="-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computed</a:t>
            </a:r>
            <a:r>
              <a:rPr sz="1200" spc="-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-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correlation</a:t>
            </a:r>
            <a:r>
              <a:rPr sz="1200" spc="-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of</a:t>
            </a:r>
            <a:r>
              <a:rPr sz="1200" spc="-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all</a:t>
            </a:r>
            <a:r>
              <a:rPr sz="1200" spc="-9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 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features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10" dirty="0">
                <a:solidFill>
                  <a:srgbClr val="263137"/>
                </a:solidFill>
                <a:latin typeface="Tahoma"/>
                <a:cs typeface="Tahoma"/>
              </a:rPr>
              <a:t>,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we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used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“pearso</a:t>
            </a:r>
            <a:r>
              <a:rPr sz="1200" spc="-50" dirty="0">
                <a:solidFill>
                  <a:srgbClr val="263137"/>
                </a:solidFill>
                <a:latin typeface="Tahoma"/>
                <a:cs typeface="Tahoma"/>
              </a:rPr>
              <a:t>n</a:t>
            </a:r>
            <a:r>
              <a:rPr sz="1200" spc="-45" dirty="0">
                <a:solidFill>
                  <a:srgbClr val="263137"/>
                </a:solidFill>
                <a:latin typeface="Tahoma"/>
                <a:cs typeface="Tahoma"/>
              </a:rPr>
              <a:t>”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method.</a:t>
            </a:r>
            <a:endParaRPr sz="1200">
              <a:latin typeface="Tahoma"/>
              <a:cs typeface="Tahoma"/>
            </a:endParaRPr>
          </a:p>
          <a:p>
            <a:pPr marL="332740" marR="5715" indent="-320675">
              <a:lnSpc>
                <a:spcPct val="100000"/>
              </a:lnSpc>
              <a:spcBef>
                <a:spcPts val="100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spc="30" dirty="0">
                <a:solidFill>
                  <a:srgbClr val="263137"/>
                </a:solidFill>
                <a:latin typeface="Tahoma"/>
                <a:cs typeface="Tahoma"/>
              </a:rPr>
              <a:t>And</a:t>
            </a:r>
            <a:r>
              <a:rPr sz="1200" spc="5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from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that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we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found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that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Selling</a:t>
            </a:r>
            <a:r>
              <a:rPr sz="1200" spc="5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price </a:t>
            </a:r>
            <a:r>
              <a:rPr sz="1200" spc="-3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and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present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price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are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much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correlated.</a:t>
            </a:r>
            <a:endParaRPr sz="1200">
              <a:latin typeface="Tahoma"/>
              <a:cs typeface="Tahoma"/>
            </a:endParaRPr>
          </a:p>
          <a:p>
            <a:pPr marL="332740" marR="5080" indent="-320675">
              <a:lnSpc>
                <a:spcPct val="100000"/>
              </a:lnSpc>
              <a:spcBef>
                <a:spcPts val="100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spc="30" dirty="0">
                <a:solidFill>
                  <a:srgbClr val="263137"/>
                </a:solidFill>
                <a:latin typeface="Tahoma"/>
                <a:cs typeface="Tahoma"/>
              </a:rPr>
              <a:t>And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63137"/>
                </a:solidFill>
                <a:latin typeface="Tahoma"/>
                <a:cs typeface="Tahoma"/>
              </a:rPr>
              <a:t>a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heatmap</a:t>
            </a:r>
            <a:r>
              <a:rPr sz="1200" spc="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is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used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263137"/>
                </a:solidFill>
                <a:latin typeface="Tahoma"/>
                <a:cs typeface="Tahoma"/>
              </a:rPr>
              <a:t>to</a:t>
            </a:r>
            <a:r>
              <a:rPr sz="1200" spc="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plot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correlation </a:t>
            </a:r>
            <a:r>
              <a:rPr sz="1200" spc="-3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between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263137"/>
                </a:solidFill>
                <a:latin typeface="Tahoma"/>
                <a:cs typeface="Tahoma"/>
              </a:rPr>
              <a:t>2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features.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614930" cy="229870"/>
          </a:xfrm>
          <a:custGeom>
            <a:avLst/>
            <a:gdLst/>
            <a:ahLst/>
            <a:cxnLst/>
            <a:rect l="l" t="t" r="r" b="b"/>
            <a:pathLst>
              <a:path w="2614930" h="229870">
                <a:moveTo>
                  <a:pt x="2614799" y="229799"/>
                </a:moveTo>
                <a:lnTo>
                  <a:pt x="0" y="2297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2297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25718F-49BB-52C7-79D9-EEA7386B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63" y="552346"/>
            <a:ext cx="4518238" cy="403880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0963" y="260227"/>
            <a:ext cx="261493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300" dirty="0"/>
              <a:t>OBSERVATION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8074" y="883954"/>
            <a:ext cx="7886700" cy="11362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0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lang="en-US" sz="1200" spc="5" dirty="0">
                <a:latin typeface="Tahoma"/>
                <a:cs typeface="Tahoma"/>
              </a:rPr>
              <a:t>In data visualization we have </a:t>
            </a:r>
            <a:r>
              <a:rPr lang="en-US" sz="1200" spc="5" dirty="0" err="1">
                <a:latin typeface="Tahoma"/>
                <a:cs typeface="Tahoma"/>
              </a:rPr>
              <a:t>ploted</a:t>
            </a:r>
            <a:r>
              <a:rPr lang="en-US" sz="1200" spc="5" dirty="0">
                <a:latin typeface="Tahoma"/>
                <a:cs typeface="Tahoma"/>
              </a:rPr>
              <a:t> graph on prices and their density.</a:t>
            </a:r>
          </a:p>
          <a:p>
            <a:pPr marL="332740" indent="-320675">
              <a:lnSpc>
                <a:spcPct val="100000"/>
              </a:lnSpc>
              <a:spcBef>
                <a:spcPts val="100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So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predicted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value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might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actually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be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accurate.</a:t>
            </a:r>
            <a:endParaRPr lang="en-US" sz="1200" spc="-10" dirty="0">
              <a:latin typeface="Tahoma"/>
              <a:cs typeface="Tahoma"/>
            </a:endParaRPr>
          </a:p>
          <a:p>
            <a:pPr marL="332740" indent="-320675">
              <a:spcBef>
                <a:spcPts val="100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lang="en-US" sz="1200" i="0" dirty="0">
                <a:solidFill>
                  <a:srgbClr val="000000"/>
                </a:solidFill>
                <a:effectLst/>
                <a:latin typeface="Helvetica Neue"/>
              </a:rPr>
              <a:t>Here it is clearly visible that there are some outliers in Price, year, Mileage and </a:t>
            </a:r>
            <a:r>
              <a:rPr lang="en-US" sz="1200" i="0" dirty="0" err="1">
                <a:solidFill>
                  <a:srgbClr val="000000"/>
                </a:solidFill>
                <a:effectLst/>
                <a:latin typeface="Helvetica Neue"/>
              </a:rPr>
              <a:t>EngineV</a:t>
            </a:r>
            <a:r>
              <a:rPr lang="en-US" sz="1200" i="0" dirty="0">
                <a:solidFill>
                  <a:srgbClr val="000000"/>
                </a:solidFill>
                <a:effectLst/>
                <a:latin typeface="Helvetica Neue"/>
              </a:rPr>
              <a:t> numerical </a:t>
            </a:r>
            <a:r>
              <a:rPr lang="en-US" sz="1200" i="0" dirty="0" err="1">
                <a:solidFill>
                  <a:srgbClr val="000000"/>
                </a:solidFill>
                <a:effectLst/>
                <a:latin typeface="Helvetica Neue"/>
              </a:rPr>
              <a:t>veriables</a:t>
            </a:r>
            <a:r>
              <a:rPr lang="en-US" sz="120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332740" indent="-320675">
              <a:lnSpc>
                <a:spcPct val="100000"/>
              </a:lnSpc>
              <a:spcBef>
                <a:spcPts val="100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endParaRPr sz="120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9199" y="148699"/>
            <a:ext cx="2614930" cy="260350"/>
          </a:xfrm>
          <a:custGeom>
            <a:avLst/>
            <a:gdLst/>
            <a:ahLst/>
            <a:cxnLst/>
            <a:rect l="l" t="t" r="r" b="b"/>
            <a:pathLst>
              <a:path w="2614929" h="260350">
                <a:moveTo>
                  <a:pt x="2614799" y="259799"/>
                </a:moveTo>
                <a:lnTo>
                  <a:pt x="0" y="2597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259799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883549"/>
            <a:ext cx="2614930" cy="260350"/>
          </a:xfrm>
          <a:custGeom>
            <a:avLst/>
            <a:gdLst/>
            <a:ahLst/>
            <a:cxnLst/>
            <a:rect l="l" t="t" r="r" b="b"/>
            <a:pathLst>
              <a:path w="2614930" h="260350">
                <a:moveTo>
                  <a:pt x="2614799" y="259799"/>
                </a:moveTo>
                <a:lnTo>
                  <a:pt x="0" y="2597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2597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117361-6443-1641-1AD1-6D9A950A7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02146"/>
            <a:ext cx="2971800" cy="2057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7BF2F8-04C2-FB36-F498-6735F918C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293819"/>
            <a:ext cx="5943600" cy="196572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5200" y="247052"/>
            <a:ext cx="1767788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en-US" spc="-300" dirty="0"/>
              <a:t>MODELS</a:t>
            </a:r>
            <a:endParaRPr spc="-300" dirty="0"/>
          </a:p>
        </p:txBody>
      </p:sp>
      <p:sp>
        <p:nvSpPr>
          <p:cNvPr id="3" name="object 3"/>
          <p:cNvSpPr txBox="1"/>
          <p:nvPr/>
        </p:nvSpPr>
        <p:spPr>
          <a:xfrm>
            <a:off x="628650" y="882285"/>
            <a:ext cx="7886700" cy="2172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0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lang="en-US" sz="2400" dirty="0">
                <a:latin typeface="Tahoma"/>
                <a:cs typeface="Tahoma"/>
              </a:rPr>
              <a:t>As the problem dataset is based on regression we took</a:t>
            </a:r>
          </a:p>
          <a:p>
            <a:pPr marL="9144" algn="l"/>
            <a:r>
              <a:rPr lang="en-US" sz="2400" dirty="0">
                <a:latin typeface="Tahoma"/>
                <a:cs typeface="Tahoma"/>
              </a:rPr>
              <a:t> </a:t>
            </a:r>
            <a:r>
              <a:rPr lang="en-US" sz="2400" b="0" i="0" dirty="0">
                <a:effectLst/>
                <a:latin typeface="-apple-system"/>
              </a:rPr>
              <a:t>1. Linear Regression</a:t>
            </a:r>
          </a:p>
          <a:p>
            <a:pPr marL="9144" algn="l"/>
            <a:r>
              <a:rPr lang="en-US" sz="2400" b="0" i="0" dirty="0">
                <a:effectLst/>
                <a:latin typeface="-apple-system"/>
              </a:rPr>
              <a:t>  2. Random Forest Regression</a:t>
            </a:r>
          </a:p>
          <a:p>
            <a:pPr marL="9144" algn="l"/>
            <a:r>
              <a:rPr lang="en-US" sz="2400" b="0" i="0" dirty="0">
                <a:effectLst/>
                <a:latin typeface="-apple-system"/>
              </a:rPr>
              <a:t>  3. GBT</a:t>
            </a:r>
          </a:p>
          <a:p>
            <a:pPr marL="9144" algn="l"/>
            <a:r>
              <a:rPr lang="en-US" sz="2400" b="0" i="0" dirty="0">
                <a:effectLst/>
                <a:latin typeface="-apple-system"/>
              </a:rPr>
              <a:t>These  algorithms we used in our dataset.</a:t>
            </a:r>
          </a:p>
          <a:p>
            <a:pPr marL="12065">
              <a:lnSpc>
                <a:spcPct val="100000"/>
              </a:lnSpc>
              <a:spcBef>
                <a:spcPts val="1000"/>
              </a:spcBef>
              <a:tabLst>
                <a:tab pos="332740" algn="l"/>
                <a:tab pos="333375" algn="l"/>
              </a:tabLst>
            </a:pPr>
            <a:endParaRPr lang="en-US" sz="120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9199" y="148699"/>
            <a:ext cx="2614930" cy="260350"/>
          </a:xfrm>
          <a:custGeom>
            <a:avLst/>
            <a:gdLst/>
            <a:ahLst/>
            <a:cxnLst/>
            <a:rect l="l" t="t" r="r" b="b"/>
            <a:pathLst>
              <a:path w="2614929" h="260350">
                <a:moveTo>
                  <a:pt x="2614799" y="259799"/>
                </a:moveTo>
                <a:lnTo>
                  <a:pt x="0" y="2597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259799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883549"/>
            <a:ext cx="2614930" cy="260350"/>
          </a:xfrm>
          <a:custGeom>
            <a:avLst/>
            <a:gdLst/>
            <a:ahLst/>
            <a:cxnLst/>
            <a:rect l="l" t="t" r="r" b="b"/>
            <a:pathLst>
              <a:path w="2614930" h="260350">
                <a:moveTo>
                  <a:pt x="2614799" y="259799"/>
                </a:moveTo>
                <a:lnTo>
                  <a:pt x="0" y="2597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2597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5486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247052"/>
            <a:ext cx="419100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en-US" spc="-300" dirty="0"/>
              <a:t>LINEAR  REGRAESSION</a:t>
            </a:r>
            <a:endParaRPr spc="-300" dirty="0"/>
          </a:p>
        </p:txBody>
      </p:sp>
      <p:sp>
        <p:nvSpPr>
          <p:cNvPr id="4" name="object 4"/>
          <p:cNvSpPr/>
          <p:nvPr/>
        </p:nvSpPr>
        <p:spPr>
          <a:xfrm>
            <a:off x="6529199" y="148699"/>
            <a:ext cx="2614930" cy="260350"/>
          </a:xfrm>
          <a:custGeom>
            <a:avLst/>
            <a:gdLst/>
            <a:ahLst/>
            <a:cxnLst/>
            <a:rect l="l" t="t" r="r" b="b"/>
            <a:pathLst>
              <a:path w="2614929" h="260350">
                <a:moveTo>
                  <a:pt x="2614799" y="259799"/>
                </a:moveTo>
                <a:lnTo>
                  <a:pt x="0" y="2597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259799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883549"/>
            <a:ext cx="2614930" cy="260350"/>
          </a:xfrm>
          <a:custGeom>
            <a:avLst/>
            <a:gdLst/>
            <a:ahLst/>
            <a:cxnLst/>
            <a:rect l="l" t="t" r="r" b="b"/>
            <a:pathLst>
              <a:path w="2614930" h="260350">
                <a:moveTo>
                  <a:pt x="2614799" y="259799"/>
                </a:moveTo>
                <a:lnTo>
                  <a:pt x="0" y="2597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2597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EA640-9071-3D07-2624-ABAEA7E8B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57" y="971550"/>
            <a:ext cx="5537485" cy="3467278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41247900-22FA-8A33-78D9-2259D9820E3C}"/>
              </a:ext>
            </a:extLst>
          </p:cNvPr>
          <p:cNvSpPr txBox="1"/>
          <p:nvPr/>
        </p:nvSpPr>
        <p:spPr>
          <a:xfrm>
            <a:off x="1257300" y="4429792"/>
            <a:ext cx="7886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0"/>
              </a:spcBef>
              <a:tabLst>
                <a:tab pos="332740" algn="l"/>
                <a:tab pos="333375" algn="l"/>
              </a:tabLst>
            </a:pPr>
            <a:r>
              <a:rPr lang="en-US" sz="1200" dirty="0">
                <a:latin typeface="Tahoma"/>
                <a:cs typeface="Tahoma"/>
              </a:rPr>
              <a:t>HERE ACCURACY IS 0.75</a:t>
            </a:r>
          </a:p>
        </p:txBody>
      </p:sp>
    </p:spTree>
    <p:extLst>
      <p:ext uri="{BB962C8B-B14F-4D97-AF65-F5344CB8AC3E}">
        <p14:creationId xmlns:p14="http://schemas.microsoft.com/office/powerpoint/2010/main" val="2464455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247052"/>
            <a:ext cx="541020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en-US" spc="-300" dirty="0"/>
              <a:t>Random  forest  regression</a:t>
            </a:r>
            <a:endParaRPr spc="-300" dirty="0"/>
          </a:p>
        </p:txBody>
      </p:sp>
      <p:sp>
        <p:nvSpPr>
          <p:cNvPr id="4" name="object 4"/>
          <p:cNvSpPr/>
          <p:nvPr/>
        </p:nvSpPr>
        <p:spPr>
          <a:xfrm>
            <a:off x="6529199" y="148699"/>
            <a:ext cx="2614930" cy="260350"/>
          </a:xfrm>
          <a:custGeom>
            <a:avLst/>
            <a:gdLst/>
            <a:ahLst/>
            <a:cxnLst/>
            <a:rect l="l" t="t" r="r" b="b"/>
            <a:pathLst>
              <a:path w="2614929" h="260350">
                <a:moveTo>
                  <a:pt x="2614799" y="259799"/>
                </a:moveTo>
                <a:lnTo>
                  <a:pt x="0" y="2597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259799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883549"/>
            <a:ext cx="2614930" cy="260350"/>
          </a:xfrm>
          <a:custGeom>
            <a:avLst/>
            <a:gdLst/>
            <a:ahLst/>
            <a:cxnLst/>
            <a:rect l="l" t="t" r="r" b="b"/>
            <a:pathLst>
              <a:path w="2614930" h="260350">
                <a:moveTo>
                  <a:pt x="2614799" y="259799"/>
                </a:moveTo>
                <a:lnTo>
                  <a:pt x="0" y="2597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2597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C8894-5BAC-3E9B-72FB-A14C3A4D2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073072"/>
            <a:ext cx="5750060" cy="317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5200" y="247052"/>
            <a:ext cx="381000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en-US" spc="-150" dirty="0"/>
              <a:t>GBT</a:t>
            </a:r>
            <a:endParaRPr spc="-150" dirty="0"/>
          </a:p>
        </p:txBody>
      </p:sp>
      <p:sp>
        <p:nvSpPr>
          <p:cNvPr id="4" name="object 4"/>
          <p:cNvSpPr/>
          <p:nvPr/>
        </p:nvSpPr>
        <p:spPr>
          <a:xfrm>
            <a:off x="6529199" y="148699"/>
            <a:ext cx="2614930" cy="260350"/>
          </a:xfrm>
          <a:custGeom>
            <a:avLst/>
            <a:gdLst/>
            <a:ahLst/>
            <a:cxnLst/>
            <a:rect l="l" t="t" r="r" b="b"/>
            <a:pathLst>
              <a:path w="2614929" h="260350">
                <a:moveTo>
                  <a:pt x="2614799" y="259799"/>
                </a:moveTo>
                <a:lnTo>
                  <a:pt x="0" y="2597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259799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883549"/>
            <a:ext cx="2614930" cy="260350"/>
          </a:xfrm>
          <a:custGeom>
            <a:avLst/>
            <a:gdLst/>
            <a:ahLst/>
            <a:cxnLst/>
            <a:rect l="l" t="t" r="r" b="b"/>
            <a:pathLst>
              <a:path w="2614930" h="260350">
                <a:moveTo>
                  <a:pt x="2614799" y="259799"/>
                </a:moveTo>
                <a:lnTo>
                  <a:pt x="0" y="2597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2597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C3B4B6-8BEC-5198-8E0E-3BF416EA6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50811"/>
            <a:ext cx="5486400" cy="36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47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DBF9-78FD-6F7D-D597-00508FA3E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514350"/>
            <a:ext cx="6019799" cy="1838758"/>
          </a:xfrm>
        </p:spPr>
        <p:txBody>
          <a:bodyPr/>
          <a:lstStyle/>
          <a:p>
            <a:r>
              <a:rPr lang="en-US" dirty="0"/>
              <a:t>Test the model by giving input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2DA6C-0500-7C88-6F79-1FA26F49E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97" y="1428750"/>
            <a:ext cx="7899806" cy="330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96618" y="3339410"/>
            <a:ext cx="2776220" cy="72580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43840" indent="-244475" algn="r">
              <a:lnSpc>
                <a:spcPts val="1420"/>
              </a:lnSpc>
              <a:spcBef>
                <a:spcPts val="35"/>
              </a:spcBef>
            </a:pPr>
            <a:r>
              <a:rPr sz="1200" b="1" spc="-85" dirty="0">
                <a:solidFill>
                  <a:srgbClr val="FFC727"/>
                </a:solidFill>
                <a:latin typeface="Tahoma"/>
                <a:cs typeface="Tahoma"/>
              </a:rPr>
              <a:t>CREDITS</a:t>
            </a:r>
            <a:r>
              <a:rPr sz="1200" b="1" spc="-50" dirty="0">
                <a:solidFill>
                  <a:srgbClr val="FFC727"/>
                </a:solidFill>
                <a:latin typeface="Tahoma"/>
                <a:cs typeface="Tahoma"/>
              </a:rPr>
              <a:t>:</a:t>
            </a:r>
            <a:r>
              <a:rPr sz="1200" b="1" spc="-120" dirty="0">
                <a:solidFill>
                  <a:srgbClr val="FFC727"/>
                </a:solidFill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This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presentation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template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was  </a:t>
            </a:r>
            <a:r>
              <a:rPr sz="1200" spc="10" dirty="0">
                <a:latin typeface="Tahoma"/>
                <a:cs typeface="Tahoma"/>
              </a:rPr>
              <a:t>created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b</a:t>
            </a:r>
            <a:r>
              <a:rPr sz="1200" spc="15" dirty="0">
                <a:latin typeface="Tahoma"/>
                <a:cs typeface="Tahoma"/>
              </a:rPr>
              <a:t>y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b="1" spc="-85" dirty="0">
                <a:solidFill>
                  <a:srgbClr val="263137"/>
                </a:solidFill>
                <a:latin typeface="Tahoma"/>
                <a:cs typeface="Tahoma"/>
                <a:hlinkClick r:id="rId2"/>
              </a:rPr>
              <a:t>Slidesg</a:t>
            </a:r>
            <a:r>
              <a:rPr sz="1200" b="1" spc="-95" dirty="0">
                <a:solidFill>
                  <a:srgbClr val="263137"/>
                </a:solidFill>
                <a:latin typeface="Tahoma"/>
                <a:cs typeface="Tahoma"/>
                <a:hlinkClick r:id="rId2"/>
              </a:rPr>
              <a:t>o</a:t>
            </a:r>
            <a:r>
              <a:rPr sz="1200" spc="-110" dirty="0">
                <a:latin typeface="Tahoma"/>
                <a:cs typeface="Tahoma"/>
              </a:rPr>
              <a:t>,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including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icons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b</a:t>
            </a:r>
            <a:r>
              <a:rPr sz="1200" spc="10" dirty="0">
                <a:latin typeface="Tahoma"/>
                <a:cs typeface="Tahoma"/>
              </a:rPr>
              <a:t>y  </a:t>
            </a:r>
            <a:r>
              <a:rPr sz="1200" b="1" spc="-60" dirty="0">
                <a:solidFill>
                  <a:srgbClr val="263137"/>
                </a:solidFill>
                <a:latin typeface="Tahoma"/>
                <a:cs typeface="Tahoma"/>
                <a:hlinkClick r:id="rId3"/>
              </a:rPr>
              <a:t>Flatico</a:t>
            </a:r>
            <a:r>
              <a:rPr sz="1200" b="1" spc="-70" dirty="0">
                <a:solidFill>
                  <a:srgbClr val="263137"/>
                </a:solidFill>
                <a:latin typeface="Tahoma"/>
                <a:cs typeface="Tahoma"/>
                <a:hlinkClick r:id="rId3"/>
              </a:rPr>
              <a:t>n</a:t>
            </a:r>
            <a:r>
              <a:rPr sz="1200" spc="-110" dirty="0">
                <a:latin typeface="Tahoma"/>
                <a:cs typeface="Tahoma"/>
              </a:rPr>
              <a:t>,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and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infog</a:t>
            </a:r>
            <a:r>
              <a:rPr sz="1200" spc="-20" dirty="0">
                <a:latin typeface="Tahoma"/>
                <a:cs typeface="Tahoma"/>
              </a:rPr>
              <a:t>r</a:t>
            </a:r>
            <a:r>
              <a:rPr sz="1200" dirty="0">
                <a:latin typeface="Tahoma"/>
                <a:cs typeface="Tahoma"/>
              </a:rPr>
              <a:t>aphics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&amp;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images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b</a:t>
            </a:r>
            <a:r>
              <a:rPr sz="1200" spc="10" dirty="0">
                <a:latin typeface="Tahoma"/>
                <a:cs typeface="Tahoma"/>
              </a:rPr>
              <a:t>y  </a:t>
            </a:r>
            <a:r>
              <a:rPr sz="1200" b="1" spc="-65" dirty="0">
                <a:solidFill>
                  <a:srgbClr val="263137"/>
                </a:solidFill>
                <a:latin typeface="Tahoma"/>
                <a:cs typeface="Tahoma"/>
                <a:hlinkClick r:id="rId4"/>
              </a:rPr>
              <a:t>Freepi</a:t>
            </a:r>
            <a:r>
              <a:rPr sz="1200" b="1" spc="-70" dirty="0">
                <a:solidFill>
                  <a:srgbClr val="263137"/>
                </a:solidFill>
                <a:latin typeface="Tahoma"/>
                <a:cs typeface="Tahoma"/>
                <a:hlinkClick r:id="rId4"/>
              </a:rPr>
              <a:t>k</a:t>
            </a:r>
            <a:r>
              <a:rPr sz="1200" b="1" spc="-120" dirty="0">
                <a:solidFill>
                  <a:srgbClr val="263137"/>
                </a:solidFill>
                <a:latin typeface="Tahoma"/>
                <a:cs typeface="Tahoma"/>
                <a:hlinkClick r:id="rId4"/>
              </a:rPr>
              <a:t> </a:t>
            </a:r>
            <a:r>
              <a:rPr sz="1200" spc="-10" dirty="0">
                <a:latin typeface="Tahoma"/>
                <a:cs typeface="Tahoma"/>
              </a:rPr>
              <a:t>and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illust</a:t>
            </a:r>
            <a:r>
              <a:rPr sz="1200" dirty="0">
                <a:latin typeface="Tahoma"/>
                <a:cs typeface="Tahoma"/>
              </a:rPr>
              <a:t>r</a:t>
            </a:r>
            <a:r>
              <a:rPr sz="1200" spc="5" dirty="0">
                <a:latin typeface="Tahoma"/>
                <a:cs typeface="Tahoma"/>
              </a:rPr>
              <a:t>ations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b</a:t>
            </a:r>
            <a:r>
              <a:rPr sz="1200" spc="15" dirty="0">
                <a:latin typeface="Tahoma"/>
                <a:cs typeface="Tahoma"/>
              </a:rPr>
              <a:t>y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b="1" spc="-70" dirty="0">
                <a:solidFill>
                  <a:srgbClr val="263137"/>
                </a:solidFill>
                <a:latin typeface="Tahoma"/>
                <a:cs typeface="Tahoma"/>
                <a:hlinkClick r:id="rId5"/>
              </a:rPr>
              <a:t>Stories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02150" y="1371926"/>
            <a:ext cx="555625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3440" algn="l"/>
                <a:tab pos="4221480" algn="l"/>
              </a:tabLst>
            </a:pPr>
            <a:r>
              <a:rPr sz="4800" b="1" u="heavy" spc="-300" dirty="0">
                <a:uFill>
                  <a:solidFill>
                    <a:srgbClr val="455A64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4800" u="heavy" spc="-300" dirty="0">
                <a:uFill>
                  <a:solidFill>
                    <a:srgbClr val="455A64"/>
                  </a:solidFill>
                </a:uFill>
              </a:rPr>
              <a:t>T</a:t>
            </a:r>
            <a:r>
              <a:rPr lang="en-IN" sz="4800" u="heavy" spc="-300" dirty="0">
                <a:uFill>
                  <a:solidFill>
                    <a:srgbClr val="455A64"/>
                  </a:solidFill>
                </a:uFill>
              </a:rPr>
              <a:t>HANK YOU!</a:t>
            </a:r>
            <a:r>
              <a:rPr sz="4800" u="heavy" spc="-300" dirty="0">
                <a:uFill>
                  <a:solidFill>
                    <a:srgbClr val="455A64"/>
                  </a:solidFill>
                </a:uFill>
              </a:rPr>
              <a:t>	</a:t>
            </a:r>
            <a:endParaRPr sz="4800" spc="-30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4973" y="784114"/>
            <a:ext cx="3790950" cy="3728720"/>
            <a:chOff x="374973" y="784114"/>
            <a:chExt cx="3790950" cy="3728720"/>
          </a:xfrm>
        </p:grpSpPr>
        <p:sp>
          <p:nvSpPr>
            <p:cNvPr id="5" name="object 5"/>
            <p:cNvSpPr/>
            <p:nvPr/>
          </p:nvSpPr>
          <p:spPr>
            <a:xfrm>
              <a:off x="546724" y="1045412"/>
              <a:ext cx="3457575" cy="131445"/>
            </a:xfrm>
            <a:custGeom>
              <a:avLst/>
              <a:gdLst/>
              <a:ahLst/>
              <a:cxnLst/>
              <a:rect l="l" t="t" r="r" b="b"/>
              <a:pathLst>
                <a:path w="3457575" h="131444">
                  <a:moveTo>
                    <a:pt x="3457499" y="131399"/>
                  </a:moveTo>
                  <a:lnTo>
                    <a:pt x="0" y="131399"/>
                  </a:lnTo>
                  <a:lnTo>
                    <a:pt x="0" y="0"/>
                  </a:lnTo>
                  <a:lnTo>
                    <a:pt x="3457499" y="0"/>
                  </a:lnTo>
                  <a:lnTo>
                    <a:pt x="3457499" y="131399"/>
                  </a:lnTo>
                  <a:close/>
                </a:path>
              </a:pathLst>
            </a:custGeom>
            <a:solidFill>
              <a:srgbClr val="FFC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63252" y="784114"/>
              <a:ext cx="383540" cy="494665"/>
            </a:xfrm>
            <a:custGeom>
              <a:avLst/>
              <a:gdLst/>
              <a:ahLst/>
              <a:cxnLst/>
              <a:rect l="l" t="t" r="r" b="b"/>
              <a:pathLst>
                <a:path w="383539" h="494665">
                  <a:moveTo>
                    <a:pt x="133840" y="494483"/>
                  </a:moveTo>
                  <a:lnTo>
                    <a:pt x="91779" y="484603"/>
                  </a:lnTo>
                  <a:lnTo>
                    <a:pt x="57761" y="464650"/>
                  </a:lnTo>
                  <a:lnTo>
                    <a:pt x="17566" y="422578"/>
                  </a:lnTo>
                  <a:lnTo>
                    <a:pt x="0" y="350084"/>
                  </a:lnTo>
                  <a:lnTo>
                    <a:pt x="1481" y="305762"/>
                  </a:lnTo>
                  <a:lnTo>
                    <a:pt x="9799" y="260066"/>
                  </a:lnTo>
                  <a:lnTo>
                    <a:pt x="24268" y="214279"/>
                  </a:lnTo>
                  <a:lnTo>
                    <a:pt x="44206" y="169684"/>
                  </a:lnTo>
                  <a:lnTo>
                    <a:pt x="68927" y="127563"/>
                  </a:lnTo>
                  <a:lnTo>
                    <a:pt x="97748" y="89199"/>
                  </a:lnTo>
                  <a:lnTo>
                    <a:pt x="129985" y="55873"/>
                  </a:lnTo>
                  <a:lnTo>
                    <a:pt x="164953" y="28868"/>
                  </a:lnTo>
                  <a:lnTo>
                    <a:pt x="208769" y="7038"/>
                  </a:lnTo>
                  <a:lnTo>
                    <a:pt x="249151" y="0"/>
                  </a:lnTo>
                  <a:lnTo>
                    <a:pt x="260410" y="613"/>
                  </a:lnTo>
                  <a:lnTo>
                    <a:pt x="324769" y="29524"/>
                  </a:lnTo>
                  <a:lnTo>
                    <a:pt x="365519" y="71842"/>
                  </a:lnTo>
                  <a:lnTo>
                    <a:pt x="383165" y="144089"/>
                  </a:lnTo>
                  <a:lnTo>
                    <a:pt x="381684" y="188439"/>
                  </a:lnTo>
                  <a:lnTo>
                    <a:pt x="373366" y="234207"/>
                  </a:lnTo>
                  <a:lnTo>
                    <a:pt x="358897" y="280095"/>
                  </a:lnTo>
                  <a:lnTo>
                    <a:pt x="338959" y="324807"/>
                  </a:lnTo>
                  <a:lnTo>
                    <a:pt x="314238" y="367045"/>
                  </a:lnTo>
                  <a:lnTo>
                    <a:pt x="285417" y="405512"/>
                  </a:lnTo>
                  <a:lnTo>
                    <a:pt x="253180" y="438910"/>
                  </a:lnTo>
                  <a:lnTo>
                    <a:pt x="218212" y="465942"/>
                  </a:lnTo>
                  <a:lnTo>
                    <a:pt x="174323" y="487449"/>
                  </a:lnTo>
                  <a:lnTo>
                    <a:pt x="133840" y="494483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62598" y="972626"/>
              <a:ext cx="90170" cy="294640"/>
            </a:xfrm>
            <a:custGeom>
              <a:avLst/>
              <a:gdLst/>
              <a:ahLst/>
              <a:cxnLst/>
              <a:rect l="l" t="t" r="r" b="b"/>
              <a:pathLst>
                <a:path w="90169" h="294640">
                  <a:moveTo>
                    <a:pt x="84314" y="290862"/>
                  </a:moveTo>
                  <a:lnTo>
                    <a:pt x="35656" y="258419"/>
                  </a:lnTo>
                  <a:lnTo>
                    <a:pt x="5788" y="201091"/>
                  </a:lnTo>
                  <a:lnTo>
                    <a:pt x="0" y="161572"/>
                  </a:lnTo>
                  <a:lnTo>
                    <a:pt x="1008" y="122020"/>
                  </a:lnTo>
                  <a:lnTo>
                    <a:pt x="7552" y="81264"/>
                  </a:lnTo>
                  <a:lnTo>
                    <a:pt x="19146" y="40268"/>
                  </a:lnTo>
                  <a:lnTo>
                    <a:pt x="35307" y="0"/>
                  </a:lnTo>
                  <a:lnTo>
                    <a:pt x="68690" y="19952"/>
                  </a:lnTo>
                  <a:lnTo>
                    <a:pt x="52888" y="60498"/>
                  </a:lnTo>
                  <a:lnTo>
                    <a:pt x="41483" y="101463"/>
                  </a:lnTo>
                  <a:lnTo>
                    <a:pt x="35014" y="142066"/>
                  </a:lnTo>
                  <a:lnTo>
                    <a:pt x="34018" y="181525"/>
                  </a:lnTo>
                  <a:lnTo>
                    <a:pt x="38824" y="218204"/>
                  </a:lnTo>
                  <a:lnTo>
                    <a:pt x="49209" y="248922"/>
                  </a:lnTo>
                  <a:lnTo>
                    <a:pt x="64571" y="273276"/>
                  </a:lnTo>
                  <a:lnTo>
                    <a:pt x="84314" y="290862"/>
                  </a:lnTo>
                  <a:close/>
                </a:path>
                <a:path w="90169" h="294640">
                  <a:moveTo>
                    <a:pt x="89855" y="294161"/>
                  </a:moveTo>
                  <a:lnTo>
                    <a:pt x="87970" y="293139"/>
                  </a:lnTo>
                  <a:lnTo>
                    <a:pt x="86122" y="292039"/>
                  </a:lnTo>
                  <a:lnTo>
                    <a:pt x="84314" y="290862"/>
                  </a:lnTo>
                  <a:lnTo>
                    <a:pt x="89855" y="294161"/>
                  </a:lnTo>
                  <a:close/>
                </a:path>
              </a:pathLst>
            </a:custGeom>
            <a:solidFill>
              <a:srgbClr val="263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96616" y="803527"/>
              <a:ext cx="349885" cy="474980"/>
            </a:xfrm>
            <a:custGeom>
              <a:avLst/>
              <a:gdLst/>
              <a:ahLst/>
              <a:cxnLst/>
              <a:rect l="l" t="t" r="r" b="b"/>
              <a:pathLst>
                <a:path w="349885" h="474980">
                  <a:moveTo>
                    <a:pt x="100072" y="474665"/>
                  </a:moveTo>
                  <a:lnTo>
                    <a:pt x="61183" y="466423"/>
                  </a:lnTo>
                  <a:lnTo>
                    <a:pt x="30251" y="442350"/>
                  </a:lnTo>
                  <a:lnTo>
                    <a:pt x="9212" y="403424"/>
                  </a:lnTo>
                  <a:lnTo>
                    <a:pt x="0" y="350624"/>
                  </a:lnTo>
                  <a:lnTo>
                    <a:pt x="1454" y="306086"/>
                  </a:lnTo>
                  <a:lnTo>
                    <a:pt x="9699" y="260230"/>
                  </a:lnTo>
                  <a:lnTo>
                    <a:pt x="24067" y="214330"/>
                  </a:lnTo>
                  <a:lnTo>
                    <a:pt x="43888" y="169660"/>
                  </a:lnTo>
                  <a:lnTo>
                    <a:pt x="68493" y="127495"/>
                  </a:lnTo>
                  <a:lnTo>
                    <a:pt x="97213" y="89109"/>
                  </a:lnTo>
                  <a:lnTo>
                    <a:pt x="129377" y="55776"/>
                  </a:lnTo>
                  <a:lnTo>
                    <a:pt x="164318" y="28771"/>
                  </a:lnTo>
                  <a:lnTo>
                    <a:pt x="208471" y="7069"/>
                  </a:lnTo>
                  <a:lnTo>
                    <a:pt x="249132" y="0"/>
                  </a:lnTo>
                  <a:lnTo>
                    <a:pt x="288064" y="8241"/>
                  </a:lnTo>
                  <a:lnTo>
                    <a:pt x="319100" y="32315"/>
                  </a:lnTo>
                  <a:lnTo>
                    <a:pt x="340320" y="71240"/>
                  </a:lnTo>
                  <a:lnTo>
                    <a:pt x="349802" y="124040"/>
                  </a:lnTo>
                  <a:lnTo>
                    <a:pt x="348320" y="168572"/>
                  </a:lnTo>
                  <a:lnTo>
                    <a:pt x="340003" y="214426"/>
                  </a:lnTo>
                  <a:lnTo>
                    <a:pt x="325533" y="260326"/>
                  </a:lnTo>
                  <a:lnTo>
                    <a:pt x="305595" y="304997"/>
                  </a:lnTo>
                  <a:lnTo>
                    <a:pt x="280874" y="347164"/>
                  </a:lnTo>
                  <a:lnTo>
                    <a:pt x="252053" y="385552"/>
                  </a:lnTo>
                  <a:lnTo>
                    <a:pt x="219816" y="418887"/>
                  </a:lnTo>
                  <a:lnTo>
                    <a:pt x="184848" y="445893"/>
                  </a:lnTo>
                  <a:lnTo>
                    <a:pt x="140700" y="467595"/>
                  </a:lnTo>
                  <a:lnTo>
                    <a:pt x="100072" y="474665"/>
                  </a:lnTo>
                  <a:close/>
                </a:path>
              </a:pathLst>
            </a:custGeom>
            <a:solidFill>
              <a:srgbClr val="455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32559" y="840558"/>
              <a:ext cx="277495" cy="401320"/>
            </a:xfrm>
            <a:custGeom>
              <a:avLst/>
              <a:gdLst/>
              <a:ahLst/>
              <a:cxnLst/>
              <a:rect l="l" t="t" r="r" b="b"/>
              <a:pathLst>
                <a:path w="277494" h="401319">
                  <a:moveTo>
                    <a:pt x="65823" y="401201"/>
                  </a:moveTo>
                  <a:lnTo>
                    <a:pt x="64745" y="401201"/>
                  </a:lnTo>
                  <a:lnTo>
                    <a:pt x="31941" y="391026"/>
                  </a:lnTo>
                  <a:lnTo>
                    <a:pt x="12523" y="366607"/>
                  </a:lnTo>
                  <a:lnTo>
                    <a:pt x="3030" y="337100"/>
                  </a:lnTo>
                  <a:lnTo>
                    <a:pt x="0" y="311664"/>
                  </a:lnTo>
                  <a:lnTo>
                    <a:pt x="2321" y="266532"/>
                  </a:lnTo>
                  <a:lnTo>
                    <a:pt x="12500" y="219567"/>
                  </a:lnTo>
                  <a:lnTo>
                    <a:pt x="29594" y="172636"/>
                  </a:lnTo>
                  <a:lnTo>
                    <a:pt x="52660" y="127609"/>
                  </a:lnTo>
                  <a:lnTo>
                    <a:pt x="80757" y="86354"/>
                  </a:lnTo>
                  <a:lnTo>
                    <a:pt x="112941" y="50739"/>
                  </a:lnTo>
                  <a:lnTo>
                    <a:pt x="148271" y="22635"/>
                  </a:lnTo>
                  <a:lnTo>
                    <a:pt x="193308" y="2638"/>
                  </a:lnTo>
                  <a:lnTo>
                    <a:pt x="212593" y="0"/>
                  </a:lnTo>
                  <a:lnTo>
                    <a:pt x="213921" y="0"/>
                  </a:lnTo>
                  <a:lnTo>
                    <a:pt x="245968" y="10097"/>
                  </a:lnTo>
                  <a:lnTo>
                    <a:pt x="264975" y="34338"/>
                  </a:lnTo>
                  <a:lnTo>
                    <a:pt x="274295" y="63645"/>
                  </a:lnTo>
                  <a:lnTo>
                    <a:pt x="277282" y="88939"/>
                  </a:lnTo>
                  <a:lnTo>
                    <a:pt x="275166" y="134098"/>
                  </a:lnTo>
                  <a:lnTo>
                    <a:pt x="265068" y="181139"/>
                  </a:lnTo>
                  <a:lnTo>
                    <a:pt x="247962" y="228158"/>
                  </a:lnTo>
                  <a:lnTo>
                    <a:pt x="224827" y="273252"/>
                  </a:lnTo>
                  <a:lnTo>
                    <a:pt x="196639" y="314517"/>
                  </a:lnTo>
                  <a:lnTo>
                    <a:pt x="164375" y="350051"/>
                  </a:lnTo>
                  <a:lnTo>
                    <a:pt x="129010" y="377949"/>
                  </a:lnTo>
                  <a:lnTo>
                    <a:pt x="84241" y="398233"/>
                  </a:lnTo>
                  <a:lnTo>
                    <a:pt x="65823" y="401201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3703" y="904257"/>
              <a:ext cx="92433" cy="2411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4973" y="953734"/>
              <a:ext cx="3790450" cy="35585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37971" y="2077846"/>
              <a:ext cx="2026920" cy="1160145"/>
            </a:xfrm>
            <a:custGeom>
              <a:avLst/>
              <a:gdLst/>
              <a:ahLst/>
              <a:cxnLst/>
              <a:rect l="l" t="t" r="r" b="b"/>
              <a:pathLst>
                <a:path w="2026920" h="1160145">
                  <a:moveTo>
                    <a:pt x="2026577" y="373989"/>
                  </a:moveTo>
                  <a:lnTo>
                    <a:pt x="1379613" y="0"/>
                  </a:lnTo>
                  <a:lnTo>
                    <a:pt x="1369187" y="6045"/>
                  </a:lnTo>
                  <a:lnTo>
                    <a:pt x="1358747" y="0"/>
                  </a:lnTo>
                  <a:lnTo>
                    <a:pt x="0" y="786599"/>
                  </a:lnTo>
                  <a:lnTo>
                    <a:pt x="647623" y="1159929"/>
                  </a:lnTo>
                  <a:lnTo>
                    <a:pt x="658025" y="1153909"/>
                  </a:lnTo>
                  <a:lnTo>
                    <a:pt x="668489" y="1159929"/>
                  </a:lnTo>
                  <a:lnTo>
                    <a:pt x="2026577" y="373989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0266" y="1819220"/>
              <a:ext cx="2443420" cy="244072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78754" y="1087365"/>
              <a:ext cx="668780" cy="601523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80827" y="3262950"/>
            <a:ext cx="3217899" cy="8182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932524" y="2532290"/>
            <a:ext cx="3373120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8325" marR="5080" indent="-556260">
              <a:lnSpc>
                <a:spcPct val="100000"/>
              </a:lnSpc>
              <a:spcBef>
                <a:spcPts val="100"/>
              </a:spcBef>
            </a:pPr>
            <a:r>
              <a:rPr sz="2000" b="1" i="1" spc="-450" dirty="0">
                <a:latin typeface="Trebuchet MS"/>
                <a:cs typeface="Trebuchet MS"/>
              </a:rPr>
              <a:t>“</a:t>
            </a:r>
            <a:r>
              <a:rPr sz="2000" i="1" spc="-55" dirty="0">
                <a:latin typeface="Trebuchet MS"/>
                <a:cs typeface="Trebuchet MS"/>
              </a:rPr>
              <a:t>P</a:t>
            </a:r>
            <a:r>
              <a:rPr sz="2000" i="1" spc="-80" dirty="0">
                <a:latin typeface="Trebuchet MS"/>
                <a:cs typeface="Trebuchet MS"/>
              </a:rPr>
              <a:t>r</a:t>
            </a:r>
            <a:r>
              <a:rPr sz="2000" i="1" spc="-100" dirty="0">
                <a:latin typeface="Trebuchet MS"/>
                <a:cs typeface="Trebuchet MS"/>
              </a:rPr>
              <a:t>edicting</a:t>
            </a:r>
            <a:r>
              <a:rPr sz="2000" i="1" spc="-220" dirty="0">
                <a:latin typeface="Trebuchet MS"/>
                <a:cs typeface="Trebuchet MS"/>
              </a:rPr>
              <a:t> </a:t>
            </a:r>
            <a:r>
              <a:rPr sz="2000" i="1" spc="-125" dirty="0">
                <a:latin typeface="Trebuchet MS"/>
                <a:cs typeface="Trebuchet MS"/>
              </a:rPr>
              <a:t>th</a:t>
            </a:r>
            <a:r>
              <a:rPr sz="2000" i="1" spc="-130" dirty="0">
                <a:latin typeface="Trebuchet MS"/>
                <a:cs typeface="Trebuchet MS"/>
              </a:rPr>
              <a:t>e</a:t>
            </a:r>
            <a:r>
              <a:rPr sz="2000" i="1" spc="-220" dirty="0">
                <a:latin typeface="Trebuchet MS"/>
                <a:cs typeface="Trebuchet MS"/>
              </a:rPr>
              <a:t> </a:t>
            </a:r>
            <a:r>
              <a:rPr sz="2000" i="1" spc="-135" dirty="0">
                <a:latin typeface="Trebuchet MS"/>
                <a:cs typeface="Trebuchet MS"/>
              </a:rPr>
              <a:t>futu</a:t>
            </a:r>
            <a:r>
              <a:rPr sz="2000" i="1" spc="-155" dirty="0">
                <a:latin typeface="Trebuchet MS"/>
                <a:cs typeface="Trebuchet MS"/>
              </a:rPr>
              <a:t>re</a:t>
            </a:r>
            <a:r>
              <a:rPr sz="2000" i="1" spc="-220" dirty="0">
                <a:latin typeface="Trebuchet MS"/>
                <a:cs typeface="Trebuchet MS"/>
              </a:rPr>
              <a:t> </a:t>
            </a:r>
            <a:r>
              <a:rPr sz="2000" i="1" spc="-65" dirty="0">
                <a:latin typeface="Trebuchet MS"/>
                <a:cs typeface="Trebuchet MS"/>
              </a:rPr>
              <a:t>is</a:t>
            </a:r>
            <a:r>
              <a:rPr sz="2000" i="1" spc="-155" dirty="0">
                <a:latin typeface="Trebuchet MS"/>
                <a:cs typeface="Trebuchet MS"/>
              </a:rPr>
              <a:t>n</a:t>
            </a:r>
            <a:r>
              <a:rPr sz="2000" i="1" spc="-250" dirty="0">
                <a:latin typeface="Trebuchet MS"/>
                <a:cs typeface="Trebuchet MS"/>
              </a:rPr>
              <a:t>’t</a:t>
            </a:r>
            <a:r>
              <a:rPr sz="2000" i="1" spc="-220" dirty="0">
                <a:latin typeface="Trebuchet MS"/>
                <a:cs typeface="Trebuchet MS"/>
              </a:rPr>
              <a:t> </a:t>
            </a:r>
            <a:r>
              <a:rPr sz="2000" i="1" spc="-75" dirty="0">
                <a:latin typeface="Trebuchet MS"/>
                <a:cs typeface="Trebuchet MS"/>
              </a:rPr>
              <a:t>magic  </a:t>
            </a:r>
            <a:r>
              <a:rPr sz="2000" i="1" spc="-130" dirty="0">
                <a:latin typeface="Trebuchet MS"/>
                <a:cs typeface="Trebuchet MS"/>
              </a:rPr>
              <a:t>It’s</a:t>
            </a:r>
            <a:r>
              <a:rPr sz="2000" i="1" spc="-220" dirty="0">
                <a:latin typeface="Trebuchet MS"/>
                <a:cs typeface="Trebuchet MS"/>
              </a:rPr>
              <a:t> </a:t>
            </a:r>
            <a:r>
              <a:rPr sz="2000" i="1" spc="-125" dirty="0">
                <a:latin typeface="Trebuchet MS"/>
                <a:cs typeface="Trebuchet MS"/>
              </a:rPr>
              <a:t>Artiﬁcia</a:t>
            </a:r>
            <a:r>
              <a:rPr sz="2000" i="1" spc="-85" dirty="0">
                <a:latin typeface="Trebuchet MS"/>
                <a:cs typeface="Trebuchet MS"/>
              </a:rPr>
              <a:t>l</a:t>
            </a:r>
            <a:r>
              <a:rPr sz="2000" i="1" spc="-220" dirty="0">
                <a:latin typeface="Trebuchet MS"/>
                <a:cs typeface="Trebuchet MS"/>
              </a:rPr>
              <a:t> </a:t>
            </a:r>
            <a:r>
              <a:rPr sz="2000" i="1" spc="-125" dirty="0">
                <a:latin typeface="Trebuchet MS"/>
                <a:cs typeface="Trebuchet MS"/>
              </a:rPr>
              <a:t>Intelligence</a:t>
            </a:r>
            <a:r>
              <a:rPr sz="2000" i="1" spc="-100" dirty="0">
                <a:latin typeface="Trebuchet MS"/>
                <a:cs typeface="Trebuchet MS"/>
              </a:rPr>
              <a:t>.</a:t>
            </a:r>
            <a:r>
              <a:rPr sz="2000" b="1" i="1" spc="-445" dirty="0">
                <a:latin typeface="Trebuchet MS"/>
                <a:cs typeface="Trebuchet MS"/>
              </a:rPr>
              <a:t>”</a:t>
            </a:r>
            <a:endParaRPr sz="2000">
              <a:latin typeface="Trebuchet MS"/>
              <a:cs typeface="Trebuchet MS"/>
            </a:endParaRPr>
          </a:p>
          <a:p>
            <a:pPr marL="1596390">
              <a:lnSpc>
                <a:spcPct val="100000"/>
              </a:lnSpc>
              <a:spcBef>
                <a:spcPts val="1000"/>
              </a:spcBef>
            </a:pPr>
            <a:r>
              <a:rPr sz="2000" i="1" spc="50" dirty="0">
                <a:latin typeface="Trebuchet MS"/>
                <a:cs typeface="Trebuchet MS"/>
              </a:rPr>
              <a:t>~Da</a:t>
            </a:r>
            <a:r>
              <a:rPr sz="2000" i="1" spc="20" dirty="0">
                <a:latin typeface="Trebuchet MS"/>
                <a:cs typeface="Trebuchet MS"/>
              </a:rPr>
              <a:t>v</a:t>
            </a:r>
            <a:r>
              <a:rPr sz="2000" i="1" spc="-155" dirty="0">
                <a:latin typeface="Trebuchet MS"/>
                <a:cs typeface="Trebuchet MS"/>
              </a:rPr>
              <a:t>e</a:t>
            </a:r>
            <a:r>
              <a:rPr sz="2000" i="1" spc="-220" dirty="0">
                <a:latin typeface="Trebuchet MS"/>
                <a:cs typeface="Trebuchet MS"/>
              </a:rPr>
              <a:t> </a:t>
            </a:r>
            <a:r>
              <a:rPr sz="2000" i="1" spc="70" dirty="0">
                <a:latin typeface="Trebuchet MS"/>
                <a:cs typeface="Trebuchet MS"/>
              </a:rPr>
              <a:t>W</a:t>
            </a:r>
            <a:r>
              <a:rPr sz="2000" i="1" spc="-105" dirty="0">
                <a:latin typeface="Trebuchet MS"/>
                <a:cs typeface="Trebuchet MS"/>
              </a:rPr>
              <a:t>aters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8990" y="472518"/>
            <a:ext cx="277401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0" dirty="0">
                <a:solidFill>
                  <a:srgbClr val="2C2945"/>
                </a:solidFill>
              </a:rPr>
              <a:t>INTRODUCTION</a:t>
            </a:r>
            <a:endParaRPr sz="3200" spc="-150" dirty="0"/>
          </a:p>
        </p:txBody>
      </p:sp>
      <p:sp>
        <p:nvSpPr>
          <p:cNvPr id="3" name="object 3"/>
          <p:cNvSpPr txBox="1"/>
          <p:nvPr/>
        </p:nvSpPr>
        <p:spPr>
          <a:xfrm>
            <a:off x="521599" y="1377391"/>
            <a:ext cx="5172075" cy="291338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32740" marR="5715" indent="-320675" algn="just">
              <a:lnSpc>
                <a:spcPts val="1430"/>
              </a:lnSpc>
              <a:spcBef>
                <a:spcPts val="155"/>
              </a:spcBef>
              <a:buFont typeface="Arial MT"/>
              <a:buChar char="●"/>
              <a:tabLst>
                <a:tab pos="333375" algn="l"/>
              </a:tabLst>
            </a:pPr>
            <a:r>
              <a:rPr sz="1200" spc="15" dirty="0">
                <a:latin typeface="Tahoma"/>
                <a:cs typeface="Tahoma"/>
              </a:rPr>
              <a:t>Predicting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price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of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a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used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cars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has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been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studied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extensively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in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various </a:t>
            </a:r>
            <a:r>
              <a:rPr sz="1200" spc="-36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researches.</a:t>
            </a:r>
            <a:endParaRPr sz="1200">
              <a:latin typeface="Tahoma"/>
              <a:cs typeface="Tahoma"/>
            </a:endParaRPr>
          </a:p>
          <a:p>
            <a:pPr marL="332740" indent="-320675">
              <a:lnSpc>
                <a:spcPct val="100000"/>
              </a:lnSpc>
              <a:spcBef>
                <a:spcPts val="985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spc="40" dirty="0">
                <a:latin typeface="Tahoma"/>
                <a:cs typeface="Tahoma"/>
              </a:rPr>
              <a:t>Car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price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prediction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is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a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somehow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an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interesting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and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popular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problem.</a:t>
            </a:r>
            <a:endParaRPr sz="1200">
              <a:latin typeface="Tahoma"/>
              <a:cs typeface="Tahoma"/>
            </a:endParaRPr>
          </a:p>
          <a:p>
            <a:pPr marL="332740" marR="5080" indent="-320675" algn="just">
              <a:lnSpc>
                <a:spcPts val="1430"/>
              </a:lnSpc>
              <a:spcBef>
                <a:spcPts val="1090"/>
              </a:spcBef>
              <a:buFont typeface="Arial MT"/>
              <a:buChar char="●"/>
              <a:tabLst>
                <a:tab pos="333375" algn="l"/>
              </a:tabLst>
            </a:pPr>
            <a:r>
              <a:rPr sz="1200" spc="40" dirty="0">
                <a:latin typeface="Tahoma"/>
                <a:cs typeface="Tahoma"/>
              </a:rPr>
              <a:t>As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per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information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from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Agency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for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Statistics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of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BiH,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percentage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of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personal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car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usage</a:t>
            </a:r>
            <a:r>
              <a:rPr sz="1200" spc="16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is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increased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by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2.7%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since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2013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and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it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is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likely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that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this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trend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will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continue,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and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number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of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cars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will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increase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day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by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day.</a:t>
            </a:r>
            <a:endParaRPr sz="1200">
              <a:latin typeface="Tahoma"/>
              <a:cs typeface="Tahoma"/>
            </a:endParaRPr>
          </a:p>
          <a:p>
            <a:pPr marL="332740" marR="17780" indent="-320675" algn="just">
              <a:lnSpc>
                <a:spcPts val="1430"/>
              </a:lnSpc>
              <a:spcBef>
                <a:spcPts val="1035"/>
              </a:spcBef>
              <a:buFont typeface="Arial MT"/>
              <a:buChar char="●"/>
              <a:tabLst>
                <a:tab pos="333375" algn="l"/>
              </a:tabLst>
            </a:pPr>
            <a:r>
              <a:rPr sz="1200" spc="15" dirty="0">
                <a:latin typeface="Tahoma"/>
                <a:cs typeface="Tahoma"/>
              </a:rPr>
              <a:t>Accurate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car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price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prediction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involves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expert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knowledge,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because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price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usually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depends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on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many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distinctive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features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and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factors.</a:t>
            </a:r>
            <a:endParaRPr sz="1200">
              <a:latin typeface="Tahoma"/>
              <a:cs typeface="Tahoma"/>
            </a:endParaRPr>
          </a:p>
          <a:p>
            <a:pPr marL="332740" marR="5080" indent="-320675" algn="just">
              <a:lnSpc>
                <a:spcPts val="1430"/>
              </a:lnSpc>
              <a:spcBef>
                <a:spcPts val="1040"/>
              </a:spcBef>
              <a:buFont typeface="Arial MT"/>
              <a:buChar char="●"/>
              <a:tabLst>
                <a:tab pos="333375" algn="l"/>
              </a:tabLst>
            </a:pPr>
            <a:r>
              <a:rPr sz="1200" spc="-20" dirty="0">
                <a:latin typeface="Tahoma"/>
                <a:cs typeface="Tahoma"/>
              </a:rPr>
              <a:t>Typically,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most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signiﬁcant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ones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are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present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price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110" dirty="0">
                <a:latin typeface="Tahoma"/>
                <a:cs typeface="Tahoma"/>
              </a:rPr>
              <a:t>,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brand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and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model,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age,</a:t>
            </a:r>
            <a:r>
              <a:rPr sz="1200" spc="-13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mileage</a:t>
            </a:r>
            <a:r>
              <a:rPr sz="1200" spc="-13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etc.</a:t>
            </a:r>
            <a:r>
              <a:rPr sz="1200" spc="-1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-13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fuel</a:t>
            </a:r>
            <a:r>
              <a:rPr sz="1200" spc="-13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type</a:t>
            </a:r>
            <a:r>
              <a:rPr sz="1200" spc="-12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used</a:t>
            </a:r>
            <a:r>
              <a:rPr sz="1200" spc="-13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in</a:t>
            </a:r>
            <a:r>
              <a:rPr sz="1200" spc="-13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2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car</a:t>
            </a:r>
            <a:r>
              <a:rPr sz="1200" spc="-13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as</a:t>
            </a:r>
            <a:r>
              <a:rPr sz="1200" spc="-12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well</a:t>
            </a:r>
            <a:r>
              <a:rPr sz="1200" spc="-13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as</a:t>
            </a:r>
            <a:r>
              <a:rPr sz="1200" spc="-13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fuel</a:t>
            </a:r>
            <a:r>
              <a:rPr sz="1200" spc="-12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consumption </a:t>
            </a:r>
            <a:r>
              <a:rPr sz="1200" spc="-36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per</a:t>
            </a:r>
            <a:r>
              <a:rPr sz="1200" spc="-6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mile</a:t>
            </a:r>
            <a:r>
              <a:rPr sz="1200" spc="-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highly</a:t>
            </a:r>
            <a:r>
              <a:rPr sz="1200" spc="-5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affect</a:t>
            </a:r>
            <a:r>
              <a:rPr sz="1200" spc="-5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5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price</a:t>
            </a:r>
            <a:r>
              <a:rPr sz="1200" spc="-5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of</a:t>
            </a:r>
            <a:r>
              <a:rPr sz="1200" spc="-6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car</a:t>
            </a:r>
            <a:r>
              <a:rPr sz="1200" spc="-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due</a:t>
            </a:r>
            <a:r>
              <a:rPr sz="1200" spc="-5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to</a:t>
            </a:r>
            <a:r>
              <a:rPr sz="1200" spc="-5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frequent</a:t>
            </a:r>
            <a:r>
              <a:rPr sz="1200" spc="-6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changes</a:t>
            </a:r>
            <a:r>
              <a:rPr sz="1200" spc="-5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in</a:t>
            </a:r>
            <a:r>
              <a:rPr sz="1200" spc="-5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 </a:t>
            </a:r>
            <a:r>
              <a:rPr sz="1200" spc="-36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price</a:t>
            </a:r>
            <a:r>
              <a:rPr sz="1200" spc="-13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of</a:t>
            </a:r>
            <a:r>
              <a:rPr sz="1200" spc="-12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a</a:t>
            </a:r>
            <a:r>
              <a:rPr sz="1200" spc="-13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fuel.</a:t>
            </a:r>
            <a:r>
              <a:rPr sz="1200" spc="-12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Different</a:t>
            </a:r>
            <a:r>
              <a:rPr sz="1200" spc="-12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features</a:t>
            </a:r>
            <a:r>
              <a:rPr sz="1200" spc="-13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like</a:t>
            </a:r>
            <a:r>
              <a:rPr sz="1200" spc="-12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exterior</a:t>
            </a:r>
            <a:r>
              <a:rPr sz="1200" spc="-12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color,</a:t>
            </a:r>
            <a:r>
              <a:rPr sz="1200" spc="-13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type</a:t>
            </a:r>
            <a:r>
              <a:rPr sz="1200" spc="-12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of</a:t>
            </a:r>
            <a:r>
              <a:rPr sz="1200" spc="-13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transmission,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safety,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air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condition,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etc.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will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also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inﬂuence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car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price.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2825" y="1196425"/>
            <a:ext cx="3072574" cy="307257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529199" y="191924"/>
            <a:ext cx="2614930" cy="346710"/>
          </a:xfrm>
          <a:custGeom>
            <a:avLst/>
            <a:gdLst/>
            <a:ahLst/>
            <a:cxnLst/>
            <a:rect l="l" t="t" r="r" b="b"/>
            <a:pathLst>
              <a:path w="2614929" h="346709">
                <a:moveTo>
                  <a:pt x="2614799" y="346199"/>
                </a:moveTo>
                <a:lnTo>
                  <a:pt x="0" y="3461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3461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6017" y="1333137"/>
            <a:ext cx="370265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00" dirty="0">
                <a:solidFill>
                  <a:srgbClr val="2C2945"/>
                </a:solidFill>
              </a:rPr>
              <a:t>PROBLEM STATEMENT</a:t>
            </a:r>
            <a:endParaRPr sz="3200" spc="-300" dirty="0"/>
          </a:p>
        </p:txBody>
      </p:sp>
      <p:sp>
        <p:nvSpPr>
          <p:cNvPr id="3" name="object 3"/>
          <p:cNvSpPr txBox="1"/>
          <p:nvPr/>
        </p:nvSpPr>
        <p:spPr>
          <a:xfrm>
            <a:off x="449914" y="2011415"/>
            <a:ext cx="4095750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905" algn="ctr">
              <a:lnSpc>
                <a:spcPct val="115399"/>
              </a:lnSpc>
              <a:spcBef>
                <a:spcPts val="100"/>
              </a:spcBef>
            </a:pPr>
            <a:r>
              <a:rPr sz="1300" b="1" spc="30" dirty="0">
                <a:latin typeface="Tahoma"/>
                <a:cs typeface="Tahoma"/>
              </a:rPr>
              <a:t>A </a:t>
            </a:r>
            <a:r>
              <a:rPr sz="1300" b="1" spc="-85" dirty="0">
                <a:latin typeface="Tahoma"/>
                <a:cs typeface="Tahoma"/>
              </a:rPr>
              <a:t>model </a:t>
            </a:r>
            <a:r>
              <a:rPr sz="1300" b="1" spc="-55" dirty="0">
                <a:latin typeface="Tahoma"/>
                <a:cs typeface="Tahoma"/>
              </a:rPr>
              <a:t>to </a:t>
            </a:r>
            <a:r>
              <a:rPr sz="1300" b="1" spc="-65" dirty="0">
                <a:latin typeface="Tahoma"/>
                <a:cs typeface="Tahoma"/>
              </a:rPr>
              <a:t>predict </a:t>
            </a:r>
            <a:r>
              <a:rPr sz="1300" b="1" spc="-70" dirty="0">
                <a:latin typeface="Tahoma"/>
                <a:cs typeface="Tahoma"/>
              </a:rPr>
              <a:t>the </a:t>
            </a:r>
            <a:r>
              <a:rPr sz="1300" b="1" spc="-65" dirty="0">
                <a:latin typeface="Tahoma"/>
                <a:cs typeface="Tahoma"/>
              </a:rPr>
              <a:t>price </a:t>
            </a:r>
            <a:r>
              <a:rPr sz="1300" b="1" spc="-55" dirty="0">
                <a:latin typeface="Tahoma"/>
                <a:cs typeface="Tahoma"/>
              </a:rPr>
              <a:t>of </a:t>
            </a:r>
            <a:r>
              <a:rPr sz="1300" b="1" spc="-100" dirty="0">
                <a:latin typeface="Tahoma"/>
                <a:cs typeface="Tahoma"/>
              </a:rPr>
              <a:t>a </a:t>
            </a:r>
            <a:r>
              <a:rPr sz="1300" b="1" spc="-95" dirty="0">
                <a:latin typeface="Tahoma"/>
                <a:cs typeface="Tahoma"/>
              </a:rPr>
              <a:t>used </a:t>
            </a:r>
            <a:r>
              <a:rPr sz="1300" b="1" spc="-70" dirty="0">
                <a:latin typeface="Tahoma"/>
                <a:cs typeface="Tahoma"/>
              </a:rPr>
              <a:t>car </a:t>
            </a:r>
            <a:r>
              <a:rPr sz="1300" b="1" spc="-80" dirty="0">
                <a:latin typeface="Tahoma"/>
                <a:cs typeface="Tahoma"/>
              </a:rPr>
              <a:t>should be </a:t>
            </a:r>
            <a:r>
              <a:rPr sz="1300" b="1" spc="-75" dirty="0">
                <a:latin typeface="Tahoma"/>
                <a:cs typeface="Tahoma"/>
              </a:rPr>
              <a:t> </a:t>
            </a:r>
            <a:r>
              <a:rPr sz="1300" b="1" spc="-80" dirty="0">
                <a:latin typeface="Tahoma"/>
                <a:cs typeface="Tahoma"/>
              </a:rPr>
              <a:t>developed</a:t>
            </a:r>
            <a:r>
              <a:rPr sz="1300" b="1" spc="-135" dirty="0">
                <a:latin typeface="Tahoma"/>
                <a:cs typeface="Tahoma"/>
              </a:rPr>
              <a:t> </a:t>
            </a:r>
            <a:r>
              <a:rPr sz="1300" b="1" spc="-70" dirty="0">
                <a:latin typeface="Tahoma"/>
                <a:cs typeface="Tahoma"/>
              </a:rPr>
              <a:t>in</a:t>
            </a:r>
            <a:r>
              <a:rPr sz="1300" b="1" spc="-125" dirty="0">
                <a:latin typeface="Tahoma"/>
                <a:cs typeface="Tahoma"/>
              </a:rPr>
              <a:t> </a:t>
            </a:r>
            <a:r>
              <a:rPr sz="1300" b="1" spc="-65" dirty="0">
                <a:latin typeface="Tahoma"/>
                <a:cs typeface="Tahoma"/>
              </a:rPr>
              <a:t>order</a:t>
            </a:r>
            <a:r>
              <a:rPr sz="1300" b="1" spc="-130" dirty="0">
                <a:latin typeface="Tahoma"/>
                <a:cs typeface="Tahoma"/>
              </a:rPr>
              <a:t> </a:t>
            </a:r>
            <a:r>
              <a:rPr sz="1300" b="1" spc="-55" dirty="0">
                <a:latin typeface="Tahoma"/>
                <a:cs typeface="Tahoma"/>
              </a:rPr>
              <a:t>to</a:t>
            </a:r>
            <a:r>
              <a:rPr sz="1300" b="1" spc="-125" dirty="0">
                <a:latin typeface="Tahoma"/>
                <a:cs typeface="Tahoma"/>
              </a:rPr>
              <a:t> </a:t>
            </a:r>
            <a:r>
              <a:rPr sz="1300" b="1" spc="-105" dirty="0">
                <a:latin typeface="Tahoma"/>
                <a:cs typeface="Tahoma"/>
              </a:rPr>
              <a:t>assess</a:t>
            </a:r>
            <a:r>
              <a:rPr sz="1300" b="1" spc="-130" dirty="0">
                <a:latin typeface="Tahoma"/>
                <a:cs typeface="Tahoma"/>
              </a:rPr>
              <a:t> </a:t>
            </a:r>
            <a:r>
              <a:rPr sz="1300" b="1" spc="-60" dirty="0">
                <a:latin typeface="Tahoma"/>
                <a:cs typeface="Tahoma"/>
              </a:rPr>
              <a:t>its</a:t>
            </a:r>
            <a:r>
              <a:rPr sz="1300" b="1" spc="-125" dirty="0">
                <a:latin typeface="Tahoma"/>
                <a:cs typeface="Tahoma"/>
              </a:rPr>
              <a:t> </a:t>
            </a:r>
            <a:r>
              <a:rPr sz="1300" b="1" spc="-80" dirty="0">
                <a:latin typeface="Tahoma"/>
                <a:cs typeface="Tahoma"/>
              </a:rPr>
              <a:t>value</a:t>
            </a:r>
            <a:r>
              <a:rPr sz="1300" b="1" spc="-135" dirty="0">
                <a:latin typeface="Tahoma"/>
                <a:cs typeface="Tahoma"/>
              </a:rPr>
              <a:t> </a:t>
            </a:r>
            <a:r>
              <a:rPr sz="1300" b="1" spc="-90" dirty="0">
                <a:latin typeface="Tahoma"/>
                <a:cs typeface="Tahoma"/>
              </a:rPr>
              <a:t>based</a:t>
            </a:r>
            <a:r>
              <a:rPr sz="1300" b="1" spc="-125" dirty="0">
                <a:latin typeface="Tahoma"/>
                <a:cs typeface="Tahoma"/>
              </a:rPr>
              <a:t> </a:t>
            </a:r>
            <a:r>
              <a:rPr sz="1300" b="1" spc="-85" dirty="0">
                <a:latin typeface="Tahoma"/>
                <a:cs typeface="Tahoma"/>
              </a:rPr>
              <a:t>on</a:t>
            </a:r>
            <a:r>
              <a:rPr sz="1300" b="1" spc="-130" dirty="0">
                <a:latin typeface="Tahoma"/>
                <a:cs typeface="Tahoma"/>
              </a:rPr>
              <a:t> </a:t>
            </a:r>
            <a:r>
              <a:rPr sz="1300" b="1" spc="-100" dirty="0">
                <a:latin typeface="Tahoma"/>
                <a:cs typeface="Tahoma"/>
              </a:rPr>
              <a:t>a</a:t>
            </a:r>
            <a:r>
              <a:rPr sz="1300" b="1" spc="-130" dirty="0">
                <a:latin typeface="Tahoma"/>
                <a:cs typeface="Tahoma"/>
              </a:rPr>
              <a:t> </a:t>
            </a:r>
            <a:r>
              <a:rPr sz="1300" b="1" spc="-65" dirty="0">
                <a:latin typeface="Tahoma"/>
                <a:cs typeface="Tahoma"/>
              </a:rPr>
              <a:t>variety </a:t>
            </a:r>
            <a:r>
              <a:rPr sz="1300" b="1" spc="-365" dirty="0">
                <a:latin typeface="Tahoma"/>
                <a:cs typeface="Tahoma"/>
              </a:rPr>
              <a:t> </a:t>
            </a:r>
            <a:r>
              <a:rPr sz="1300" b="1" spc="-70" dirty="0">
                <a:latin typeface="Tahoma"/>
                <a:cs typeface="Tahoma"/>
              </a:rPr>
              <a:t>o</a:t>
            </a:r>
            <a:r>
              <a:rPr sz="1300" b="1" spc="-40" dirty="0">
                <a:latin typeface="Tahoma"/>
                <a:cs typeface="Tahoma"/>
              </a:rPr>
              <a:t>f</a:t>
            </a:r>
            <a:r>
              <a:rPr sz="1300" b="1" spc="-135" dirty="0">
                <a:latin typeface="Tahoma"/>
                <a:cs typeface="Tahoma"/>
              </a:rPr>
              <a:t> </a:t>
            </a:r>
            <a:r>
              <a:rPr sz="1300" b="1" spc="-80" dirty="0">
                <a:latin typeface="Tahoma"/>
                <a:cs typeface="Tahoma"/>
              </a:rPr>
              <a:t>char</a:t>
            </a:r>
            <a:r>
              <a:rPr sz="1300" b="1" spc="-75" dirty="0">
                <a:latin typeface="Tahoma"/>
                <a:cs typeface="Tahoma"/>
              </a:rPr>
              <a:t>acteristics</a:t>
            </a:r>
            <a:r>
              <a:rPr sz="1300" b="1" spc="-50" dirty="0">
                <a:latin typeface="Tahoma"/>
                <a:cs typeface="Tahoma"/>
              </a:rPr>
              <a:t>.</a:t>
            </a:r>
            <a:r>
              <a:rPr sz="1300" b="1" spc="-135" dirty="0">
                <a:latin typeface="Tahoma"/>
                <a:cs typeface="Tahoma"/>
              </a:rPr>
              <a:t> </a:t>
            </a:r>
            <a:r>
              <a:rPr sz="1300" b="1" spc="-110" dirty="0">
                <a:latin typeface="Tahoma"/>
                <a:cs typeface="Tahoma"/>
              </a:rPr>
              <a:t>S</a:t>
            </a:r>
            <a:r>
              <a:rPr sz="1300" b="1" spc="-125" dirty="0">
                <a:latin typeface="Tahoma"/>
                <a:cs typeface="Tahoma"/>
              </a:rPr>
              <a:t>e</a:t>
            </a:r>
            <a:r>
              <a:rPr sz="1300" b="1" spc="-85" dirty="0">
                <a:latin typeface="Tahoma"/>
                <a:cs typeface="Tahoma"/>
              </a:rPr>
              <a:t>v</a:t>
            </a:r>
            <a:r>
              <a:rPr sz="1300" b="1" spc="-70" dirty="0">
                <a:latin typeface="Tahoma"/>
                <a:cs typeface="Tahoma"/>
              </a:rPr>
              <a:t>er</a:t>
            </a:r>
            <a:r>
              <a:rPr sz="1300" b="1" spc="-100" dirty="0">
                <a:latin typeface="Tahoma"/>
                <a:cs typeface="Tahoma"/>
              </a:rPr>
              <a:t>a</a:t>
            </a:r>
            <a:r>
              <a:rPr sz="1300" b="1" spc="-50" dirty="0">
                <a:latin typeface="Tahoma"/>
                <a:cs typeface="Tahoma"/>
              </a:rPr>
              <a:t>l</a:t>
            </a:r>
            <a:r>
              <a:rPr sz="1300" b="1" spc="-135" dirty="0">
                <a:latin typeface="Tahoma"/>
                <a:cs typeface="Tahoma"/>
              </a:rPr>
              <a:t> </a:t>
            </a:r>
            <a:r>
              <a:rPr sz="1300" b="1" spc="-70" dirty="0">
                <a:latin typeface="Tahoma"/>
                <a:cs typeface="Tahoma"/>
              </a:rPr>
              <a:t>factor</a:t>
            </a:r>
            <a:r>
              <a:rPr sz="1300" b="1" spc="-65" dirty="0">
                <a:latin typeface="Tahoma"/>
                <a:cs typeface="Tahoma"/>
              </a:rPr>
              <a:t>s</a:t>
            </a:r>
            <a:r>
              <a:rPr sz="1300" b="1" spc="-135" dirty="0">
                <a:latin typeface="Tahoma"/>
                <a:cs typeface="Tahoma"/>
              </a:rPr>
              <a:t> </a:t>
            </a:r>
            <a:r>
              <a:rPr sz="1300" b="1" spc="-70" dirty="0">
                <a:latin typeface="Tahoma"/>
                <a:cs typeface="Tahoma"/>
              </a:rPr>
              <a:t>affec</a:t>
            </a:r>
            <a:r>
              <a:rPr sz="1300" b="1" spc="-55" dirty="0">
                <a:latin typeface="Tahoma"/>
                <a:cs typeface="Tahoma"/>
              </a:rPr>
              <a:t>t</a:t>
            </a:r>
            <a:r>
              <a:rPr sz="1300" b="1" spc="-135" dirty="0">
                <a:latin typeface="Tahoma"/>
                <a:cs typeface="Tahoma"/>
              </a:rPr>
              <a:t> </a:t>
            </a:r>
            <a:r>
              <a:rPr sz="1300" b="1" spc="-70" dirty="0">
                <a:latin typeface="Tahoma"/>
                <a:cs typeface="Tahoma"/>
              </a:rPr>
              <a:t>the</a:t>
            </a:r>
            <a:r>
              <a:rPr sz="1300" b="1" spc="-130" dirty="0">
                <a:latin typeface="Tahoma"/>
                <a:cs typeface="Tahoma"/>
              </a:rPr>
              <a:t> </a:t>
            </a:r>
            <a:r>
              <a:rPr sz="1300" b="1" spc="-65" dirty="0">
                <a:latin typeface="Tahoma"/>
                <a:cs typeface="Tahoma"/>
              </a:rPr>
              <a:t>pric</a:t>
            </a:r>
            <a:r>
              <a:rPr sz="1300" b="1" spc="-75" dirty="0">
                <a:latin typeface="Tahoma"/>
                <a:cs typeface="Tahoma"/>
              </a:rPr>
              <a:t>e</a:t>
            </a:r>
            <a:r>
              <a:rPr sz="1300" b="1" spc="-135" dirty="0">
                <a:latin typeface="Tahoma"/>
                <a:cs typeface="Tahoma"/>
              </a:rPr>
              <a:t> </a:t>
            </a:r>
            <a:r>
              <a:rPr sz="1300" b="1" spc="-70" dirty="0">
                <a:latin typeface="Tahoma"/>
                <a:cs typeface="Tahoma"/>
              </a:rPr>
              <a:t>o</a:t>
            </a:r>
            <a:r>
              <a:rPr sz="1300" b="1" spc="-40" dirty="0">
                <a:latin typeface="Tahoma"/>
                <a:cs typeface="Tahoma"/>
              </a:rPr>
              <a:t>f</a:t>
            </a:r>
            <a:r>
              <a:rPr sz="1300" b="1" spc="-135" dirty="0">
                <a:latin typeface="Tahoma"/>
                <a:cs typeface="Tahoma"/>
              </a:rPr>
              <a:t> </a:t>
            </a:r>
            <a:r>
              <a:rPr sz="1300" b="1" spc="-65" dirty="0">
                <a:latin typeface="Tahoma"/>
                <a:cs typeface="Tahoma"/>
              </a:rPr>
              <a:t>a  </a:t>
            </a:r>
            <a:r>
              <a:rPr sz="1300" b="1" spc="-95" dirty="0">
                <a:latin typeface="Tahoma"/>
                <a:cs typeface="Tahoma"/>
              </a:rPr>
              <a:t>used </a:t>
            </a:r>
            <a:r>
              <a:rPr sz="1300" b="1" spc="-100" dirty="0">
                <a:latin typeface="Tahoma"/>
                <a:cs typeface="Tahoma"/>
              </a:rPr>
              <a:t>car, </a:t>
            </a:r>
            <a:r>
              <a:rPr sz="1300" b="1" spc="-90" dirty="0">
                <a:latin typeface="Tahoma"/>
                <a:cs typeface="Tahoma"/>
              </a:rPr>
              <a:t>such </a:t>
            </a:r>
            <a:r>
              <a:rPr sz="1300" b="1" spc="-105" dirty="0">
                <a:latin typeface="Tahoma"/>
                <a:cs typeface="Tahoma"/>
              </a:rPr>
              <a:t>as company, </a:t>
            </a:r>
            <a:r>
              <a:rPr sz="1300" b="1" spc="-90" dirty="0">
                <a:latin typeface="Tahoma"/>
                <a:cs typeface="Tahoma"/>
              </a:rPr>
              <a:t>model, </a:t>
            </a:r>
            <a:r>
              <a:rPr sz="1300" b="1" spc="-105" dirty="0">
                <a:latin typeface="Tahoma"/>
                <a:cs typeface="Tahoma"/>
              </a:rPr>
              <a:t>year, </a:t>
            </a:r>
            <a:r>
              <a:rPr sz="1300" b="1" spc="-90" dirty="0">
                <a:latin typeface="Tahoma"/>
                <a:cs typeface="Tahoma"/>
              </a:rPr>
              <a:t>transmission, </a:t>
            </a:r>
            <a:r>
              <a:rPr sz="1300" b="1" spc="-85" dirty="0">
                <a:latin typeface="Tahoma"/>
                <a:cs typeface="Tahoma"/>
              </a:rPr>
              <a:t> </a:t>
            </a:r>
            <a:r>
              <a:rPr sz="1300" b="1" spc="-75" dirty="0">
                <a:latin typeface="Tahoma"/>
                <a:cs typeface="Tahoma"/>
              </a:rPr>
              <a:t>distance</a:t>
            </a:r>
            <a:r>
              <a:rPr sz="1300" b="1" spc="-130" dirty="0">
                <a:latin typeface="Tahoma"/>
                <a:cs typeface="Tahoma"/>
              </a:rPr>
              <a:t> </a:t>
            </a:r>
            <a:r>
              <a:rPr sz="1300" b="1" spc="-80" dirty="0">
                <a:latin typeface="Tahoma"/>
                <a:cs typeface="Tahoma"/>
              </a:rPr>
              <a:t>driven,</a:t>
            </a:r>
            <a:r>
              <a:rPr sz="1300" b="1" spc="-135" dirty="0">
                <a:latin typeface="Tahoma"/>
                <a:cs typeface="Tahoma"/>
              </a:rPr>
              <a:t> </a:t>
            </a:r>
            <a:r>
              <a:rPr sz="1300" b="1" spc="-70" dirty="0">
                <a:latin typeface="Tahoma"/>
                <a:cs typeface="Tahoma"/>
              </a:rPr>
              <a:t>fuel</a:t>
            </a:r>
            <a:r>
              <a:rPr sz="1300" b="1" spc="-130" dirty="0">
                <a:latin typeface="Tahoma"/>
                <a:cs typeface="Tahoma"/>
              </a:rPr>
              <a:t> </a:t>
            </a:r>
            <a:r>
              <a:rPr sz="1300" b="1" spc="-75" dirty="0">
                <a:latin typeface="Tahoma"/>
                <a:cs typeface="Tahoma"/>
              </a:rPr>
              <a:t>type,</a:t>
            </a:r>
            <a:r>
              <a:rPr sz="1300" b="1" spc="-130" dirty="0">
                <a:latin typeface="Tahoma"/>
                <a:cs typeface="Tahoma"/>
              </a:rPr>
              <a:t> </a:t>
            </a:r>
            <a:r>
              <a:rPr sz="1300" b="1" spc="-65" dirty="0">
                <a:latin typeface="Tahoma"/>
                <a:cs typeface="Tahoma"/>
              </a:rPr>
              <a:t>seller</a:t>
            </a:r>
            <a:r>
              <a:rPr sz="1300" b="1" spc="-125" dirty="0">
                <a:latin typeface="Tahoma"/>
                <a:cs typeface="Tahoma"/>
              </a:rPr>
              <a:t> </a:t>
            </a:r>
            <a:r>
              <a:rPr sz="1300" b="1" spc="-75" dirty="0">
                <a:latin typeface="Tahoma"/>
                <a:cs typeface="Tahoma"/>
              </a:rPr>
              <a:t>type,</a:t>
            </a:r>
            <a:r>
              <a:rPr sz="1300" b="1" spc="-130" dirty="0">
                <a:latin typeface="Tahoma"/>
                <a:cs typeface="Tahoma"/>
              </a:rPr>
              <a:t> </a:t>
            </a:r>
            <a:r>
              <a:rPr sz="1300" b="1" spc="-95" dirty="0">
                <a:latin typeface="Tahoma"/>
                <a:cs typeface="Tahoma"/>
              </a:rPr>
              <a:t>and</a:t>
            </a:r>
            <a:r>
              <a:rPr sz="1300" b="1" spc="-135" dirty="0">
                <a:latin typeface="Tahoma"/>
                <a:cs typeface="Tahoma"/>
              </a:rPr>
              <a:t> </a:t>
            </a:r>
            <a:r>
              <a:rPr sz="1300" b="1" spc="-85" dirty="0">
                <a:latin typeface="Tahoma"/>
                <a:cs typeface="Tahoma"/>
              </a:rPr>
              <a:t>owner</a:t>
            </a:r>
            <a:r>
              <a:rPr sz="1300" b="1" spc="-130" dirty="0">
                <a:latin typeface="Tahoma"/>
                <a:cs typeface="Tahoma"/>
              </a:rPr>
              <a:t> </a:t>
            </a:r>
            <a:r>
              <a:rPr sz="1300" b="1" spc="-75" dirty="0">
                <a:latin typeface="Tahoma"/>
                <a:cs typeface="Tahoma"/>
              </a:rPr>
              <a:t>type.</a:t>
            </a:r>
            <a:endParaRPr sz="1300" dirty="0">
              <a:latin typeface="Tahoma"/>
              <a:cs typeface="Tahoma"/>
            </a:endParaRPr>
          </a:p>
          <a:p>
            <a:pPr marL="71755" marR="62230" algn="ctr">
              <a:lnSpc>
                <a:spcPct val="115399"/>
              </a:lnSpc>
            </a:pPr>
            <a:r>
              <a:rPr sz="1300" b="1" spc="-35" dirty="0">
                <a:latin typeface="Tahoma"/>
                <a:cs typeface="Tahoma"/>
              </a:rPr>
              <a:t>As</a:t>
            </a:r>
            <a:r>
              <a:rPr sz="1300" b="1" spc="-130" dirty="0">
                <a:latin typeface="Tahoma"/>
                <a:cs typeface="Tahoma"/>
              </a:rPr>
              <a:t> </a:t>
            </a:r>
            <a:r>
              <a:rPr sz="1300" b="1" spc="-100" dirty="0">
                <a:latin typeface="Tahoma"/>
                <a:cs typeface="Tahoma"/>
              </a:rPr>
              <a:t>a</a:t>
            </a:r>
            <a:r>
              <a:rPr sz="1300" b="1" spc="-135" dirty="0">
                <a:latin typeface="Tahoma"/>
                <a:cs typeface="Tahoma"/>
              </a:rPr>
              <a:t> </a:t>
            </a:r>
            <a:r>
              <a:rPr sz="1300" b="1" spc="-80" dirty="0">
                <a:latin typeface="Tahoma"/>
                <a:cs typeface="Tahoma"/>
              </a:rPr>
              <a:t>result</a:t>
            </a:r>
            <a:r>
              <a:rPr sz="1300" b="1" spc="-50" dirty="0">
                <a:latin typeface="Tahoma"/>
                <a:cs typeface="Tahoma"/>
              </a:rPr>
              <a:t>,</a:t>
            </a:r>
            <a:r>
              <a:rPr sz="1300" b="1" spc="-135" dirty="0">
                <a:latin typeface="Tahoma"/>
                <a:cs typeface="Tahoma"/>
              </a:rPr>
              <a:t> </a:t>
            </a:r>
            <a:r>
              <a:rPr sz="1300" b="1" spc="-40" dirty="0">
                <a:latin typeface="Tahoma"/>
                <a:cs typeface="Tahoma"/>
              </a:rPr>
              <a:t>it</a:t>
            </a:r>
            <a:r>
              <a:rPr sz="1300" b="1" spc="-130" dirty="0">
                <a:latin typeface="Tahoma"/>
                <a:cs typeface="Tahoma"/>
              </a:rPr>
              <a:t> </a:t>
            </a:r>
            <a:r>
              <a:rPr sz="1300" b="1" spc="-75" dirty="0">
                <a:latin typeface="Tahoma"/>
                <a:cs typeface="Tahoma"/>
              </a:rPr>
              <a:t>is</a:t>
            </a:r>
            <a:r>
              <a:rPr sz="1300" b="1" spc="-130" dirty="0">
                <a:latin typeface="Tahoma"/>
                <a:cs typeface="Tahoma"/>
              </a:rPr>
              <a:t> </a:t>
            </a:r>
            <a:r>
              <a:rPr sz="1300" b="1" spc="-65" dirty="0">
                <a:latin typeface="Tahoma"/>
                <a:cs typeface="Tahoma"/>
              </a:rPr>
              <a:t>crucial</a:t>
            </a:r>
            <a:r>
              <a:rPr sz="1300" b="1" spc="-130" dirty="0">
                <a:latin typeface="Tahoma"/>
                <a:cs typeface="Tahoma"/>
              </a:rPr>
              <a:t> </a:t>
            </a:r>
            <a:r>
              <a:rPr sz="1300" b="1" spc="-55" dirty="0">
                <a:latin typeface="Tahoma"/>
                <a:cs typeface="Tahoma"/>
              </a:rPr>
              <a:t>to</a:t>
            </a:r>
            <a:r>
              <a:rPr sz="1300" b="1" spc="-130" dirty="0">
                <a:latin typeface="Tahoma"/>
                <a:cs typeface="Tahoma"/>
              </a:rPr>
              <a:t> </a:t>
            </a:r>
            <a:r>
              <a:rPr sz="1300" b="1" spc="-85" dirty="0">
                <a:latin typeface="Tahoma"/>
                <a:cs typeface="Tahoma"/>
              </a:rPr>
              <a:t>kno</a:t>
            </a:r>
            <a:r>
              <a:rPr sz="1300" b="1" spc="-114" dirty="0">
                <a:latin typeface="Tahoma"/>
                <a:cs typeface="Tahoma"/>
              </a:rPr>
              <a:t>w</a:t>
            </a:r>
            <a:r>
              <a:rPr sz="1300" b="1" spc="-135" dirty="0">
                <a:latin typeface="Tahoma"/>
                <a:cs typeface="Tahoma"/>
              </a:rPr>
              <a:t> </a:t>
            </a:r>
            <a:r>
              <a:rPr sz="1300" b="1" spc="-70" dirty="0">
                <a:latin typeface="Tahoma"/>
                <a:cs typeface="Tahoma"/>
              </a:rPr>
              <a:t>the</a:t>
            </a:r>
            <a:r>
              <a:rPr sz="1300" b="1" spc="-130" dirty="0">
                <a:latin typeface="Tahoma"/>
                <a:cs typeface="Tahoma"/>
              </a:rPr>
              <a:t> </a:t>
            </a:r>
            <a:r>
              <a:rPr sz="1300" b="1" spc="-70" dirty="0">
                <a:latin typeface="Tahoma"/>
                <a:cs typeface="Tahoma"/>
              </a:rPr>
              <a:t>car's</a:t>
            </a:r>
            <a:r>
              <a:rPr sz="1300" b="1" spc="-130" dirty="0">
                <a:latin typeface="Tahoma"/>
                <a:cs typeface="Tahoma"/>
              </a:rPr>
              <a:t> </a:t>
            </a:r>
            <a:r>
              <a:rPr sz="1300" b="1" spc="-85" dirty="0">
                <a:latin typeface="Tahoma"/>
                <a:cs typeface="Tahoma"/>
              </a:rPr>
              <a:t>actua</a:t>
            </a:r>
            <a:r>
              <a:rPr sz="1300" b="1" spc="-45" dirty="0">
                <a:latin typeface="Tahoma"/>
                <a:cs typeface="Tahoma"/>
              </a:rPr>
              <a:t>l</a:t>
            </a:r>
            <a:r>
              <a:rPr sz="1300" b="1" spc="-135" dirty="0">
                <a:latin typeface="Tahoma"/>
                <a:cs typeface="Tahoma"/>
              </a:rPr>
              <a:t> </a:t>
            </a:r>
            <a:r>
              <a:rPr sz="1300" b="1" spc="-90" dirty="0">
                <a:latin typeface="Tahoma"/>
                <a:cs typeface="Tahoma"/>
              </a:rPr>
              <a:t>mar</a:t>
            </a:r>
            <a:r>
              <a:rPr sz="1300" b="1" spc="-120" dirty="0">
                <a:latin typeface="Tahoma"/>
                <a:cs typeface="Tahoma"/>
              </a:rPr>
              <a:t>k</a:t>
            </a:r>
            <a:r>
              <a:rPr sz="1300" b="1" spc="-55" dirty="0">
                <a:latin typeface="Tahoma"/>
                <a:cs typeface="Tahoma"/>
              </a:rPr>
              <a:t>et  </a:t>
            </a:r>
            <a:r>
              <a:rPr sz="1300" b="1" spc="-80" dirty="0">
                <a:latin typeface="Tahoma"/>
                <a:cs typeface="Tahoma"/>
              </a:rPr>
              <a:t>valu</a:t>
            </a:r>
            <a:r>
              <a:rPr sz="1300" b="1" spc="-85" dirty="0">
                <a:latin typeface="Tahoma"/>
                <a:cs typeface="Tahoma"/>
              </a:rPr>
              <a:t>e</a:t>
            </a:r>
            <a:r>
              <a:rPr sz="1300" b="1" spc="-135" dirty="0">
                <a:latin typeface="Tahoma"/>
                <a:cs typeface="Tahoma"/>
              </a:rPr>
              <a:t> </a:t>
            </a:r>
            <a:r>
              <a:rPr sz="1300" b="1" spc="-65" dirty="0">
                <a:latin typeface="Tahoma"/>
                <a:cs typeface="Tahoma"/>
              </a:rPr>
              <a:t>before</a:t>
            </a:r>
            <a:r>
              <a:rPr sz="1300" b="1" spc="-130" dirty="0">
                <a:latin typeface="Tahoma"/>
                <a:cs typeface="Tahoma"/>
              </a:rPr>
              <a:t> </a:t>
            </a:r>
            <a:r>
              <a:rPr sz="1300" b="1" spc="-90" dirty="0">
                <a:latin typeface="Tahoma"/>
                <a:cs typeface="Tahoma"/>
              </a:rPr>
              <a:t>purchasin</a:t>
            </a:r>
            <a:r>
              <a:rPr sz="1300" b="1" spc="-100" dirty="0">
                <a:latin typeface="Tahoma"/>
                <a:cs typeface="Tahoma"/>
              </a:rPr>
              <a:t>g</a:t>
            </a:r>
            <a:r>
              <a:rPr sz="1300" b="1" spc="-135" dirty="0">
                <a:latin typeface="Tahoma"/>
                <a:cs typeface="Tahoma"/>
              </a:rPr>
              <a:t> </a:t>
            </a:r>
            <a:r>
              <a:rPr sz="1300" b="1" spc="-65" dirty="0">
                <a:latin typeface="Tahoma"/>
                <a:cs typeface="Tahoma"/>
              </a:rPr>
              <a:t>o</a:t>
            </a:r>
            <a:r>
              <a:rPr sz="1300" b="1" spc="-40" dirty="0">
                <a:latin typeface="Tahoma"/>
                <a:cs typeface="Tahoma"/>
              </a:rPr>
              <a:t>r</a:t>
            </a:r>
            <a:r>
              <a:rPr sz="1300" b="1" spc="-135" dirty="0">
                <a:latin typeface="Tahoma"/>
                <a:cs typeface="Tahoma"/>
              </a:rPr>
              <a:t> </a:t>
            </a:r>
            <a:r>
              <a:rPr sz="1300" b="1" spc="-80" dirty="0">
                <a:latin typeface="Tahoma"/>
                <a:cs typeface="Tahoma"/>
              </a:rPr>
              <a:t>selling</a:t>
            </a:r>
            <a:r>
              <a:rPr sz="1300" b="1" spc="-130" dirty="0">
                <a:latin typeface="Tahoma"/>
                <a:cs typeface="Tahoma"/>
              </a:rPr>
              <a:t> </a:t>
            </a:r>
            <a:r>
              <a:rPr sz="1300" b="1" spc="-65" dirty="0">
                <a:latin typeface="Tahoma"/>
                <a:cs typeface="Tahoma"/>
              </a:rPr>
              <a:t>it.</a:t>
            </a:r>
            <a:endParaRPr sz="13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87050" y="191924"/>
            <a:ext cx="4457065" cy="4532630"/>
            <a:chOff x="4687050" y="191924"/>
            <a:chExt cx="4457065" cy="4532630"/>
          </a:xfrm>
        </p:grpSpPr>
        <p:sp>
          <p:nvSpPr>
            <p:cNvPr id="5" name="object 5"/>
            <p:cNvSpPr/>
            <p:nvPr/>
          </p:nvSpPr>
          <p:spPr>
            <a:xfrm>
              <a:off x="6529200" y="191924"/>
              <a:ext cx="2614930" cy="346710"/>
            </a:xfrm>
            <a:custGeom>
              <a:avLst/>
              <a:gdLst/>
              <a:ahLst/>
              <a:cxnLst/>
              <a:rect l="l" t="t" r="r" b="b"/>
              <a:pathLst>
                <a:path w="2614929" h="346709">
                  <a:moveTo>
                    <a:pt x="2614799" y="346199"/>
                  </a:moveTo>
                  <a:lnTo>
                    <a:pt x="0" y="346199"/>
                  </a:lnTo>
                  <a:lnTo>
                    <a:pt x="0" y="0"/>
                  </a:lnTo>
                  <a:lnTo>
                    <a:pt x="2614799" y="0"/>
                  </a:lnTo>
                  <a:lnTo>
                    <a:pt x="2614799" y="346199"/>
                  </a:lnTo>
                  <a:close/>
                </a:path>
              </a:pathLst>
            </a:custGeom>
            <a:solidFill>
              <a:srgbClr val="FFC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7050" y="419475"/>
              <a:ext cx="4304549" cy="4304549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983399" y="1919512"/>
            <a:ext cx="3032760" cy="10795"/>
          </a:xfrm>
          <a:custGeom>
            <a:avLst/>
            <a:gdLst/>
            <a:ahLst/>
            <a:cxnLst/>
            <a:rect l="l" t="t" r="r" b="b"/>
            <a:pathLst>
              <a:path w="3032760" h="10794">
                <a:moveTo>
                  <a:pt x="0" y="10199"/>
                </a:moveTo>
                <a:lnTo>
                  <a:pt x="3032399" y="0"/>
                </a:lnTo>
              </a:path>
            </a:pathLst>
          </a:custGeom>
          <a:ln w="19049">
            <a:solidFill>
              <a:srgbClr val="455A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2548" y="420968"/>
            <a:ext cx="236565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0" dirty="0">
                <a:solidFill>
                  <a:srgbClr val="2C2945"/>
                </a:solidFill>
              </a:rPr>
              <a:t>CHALLENGES</a:t>
            </a:r>
            <a:endParaRPr sz="3200" spc="-150" dirty="0"/>
          </a:p>
        </p:txBody>
      </p:sp>
      <p:sp>
        <p:nvSpPr>
          <p:cNvPr id="3" name="object 3"/>
          <p:cNvSpPr/>
          <p:nvPr/>
        </p:nvSpPr>
        <p:spPr>
          <a:xfrm>
            <a:off x="6529199" y="191924"/>
            <a:ext cx="2614930" cy="346710"/>
          </a:xfrm>
          <a:custGeom>
            <a:avLst/>
            <a:gdLst/>
            <a:ahLst/>
            <a:cxnLst/>
            <a:rect l="l" t="t" r="r" b="b"/>
            <a:pathLst>
              <a:path w="2614929" h="346709">
                <a:moveTo>
                  <a:pt x="2614799" y="346199"/>
                </a:moveTo>
                <a:lnTo>
                  <a:pt x="0" y="3461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3461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550" y="727200"/>
            <a:ext cx="3689099" cy="36890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0224" y="1208865"/>
            <a:ext cx="4993326" cy="2687274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32740" marR="5080" indent="-320675" algn="just">
              <a:lnSpc>
                <a:spcPts val="1430"/>
              </a:lnSpc>
              <a:spcBef>
                <a:spcPts val="155"/>
              </a:spcBef>
              <a:buClr>
                <a:srgbClr val="000000"/>
              </a:buClr>
              <a:buFont typeface="Arial MT"/>
              <a:buChar char="●"/>
              <a:tabLst>
                <a:tab pos="333375" algn="l"/>
              </a:tabLst>
            </a:pPr>
            <a:r>
              <a:rPr sz="1200" spc="10" dirty="0">
                <a:solidFill>
                  <a:srgbClr val="292929"/>
                </a:solidFill>
                <a:latin typeface="Tahoma"/>
                <a:cs typeface="Tahoma"/>
              </a:rPr>
              <a:t>Finding the </a:t>
            </a:r>
            <a:r>
              <a:rPr sz="1200" spc="5" dirty="0">
                <a:solidFill>
                  <a:srgbClr val="292929"/>
                </a:solidFill>
                <a:latin typeface="Tahoma"/>
                <a:cs typeface="Tahoma"/>
              </a:rPr>
              <a:t>best regression </a:t>
            </a:r>
            <a:r>
              <a:rPr sz="1200" spc="-5" dirty="0">
                <a:solidFill>
                  <a:srgbClr val="292929"/>
                </a:solidFill>
                <a:latin typeface="Tahoma"/>
                <a:cs typeface="Tahoma"/>
              </a:rPr>
              <a:t>algorithm, </a:t>
            </a:r>
            <a:r>
              <a:rPr sz="1200" spc="-20" dirty="0">
                <a:solidFill>
                  <a:srgbClr val="292929"/>
                </a:solidFill>
                <a:latin typeface="Tahoma"/>
                <a:cs typeface="Tahoma"/>
              </a:rPr>
              <a:t>among </a:t>
            </a:r>
            <a:r>
              <a:rPr sz="1200" spc="10" dirty="0">
                <a:solidFill>
                  <a:srgbClr val="292929"/>
                </a:solidFill>
                <a:latin typeface="Tahoma"/>
                <a:cs typeface="Tahoma"/>
              </a:rPr>
              <a:t>Linear </a:t>
            </a:r>
            <a:r>
              <a:rPr sz="1200" spc="-10" dirty="0">
                <a:solidFill>
                  <a:srgbClr val="292929"/>
                </a:solidFill>
                <a:latin typeface="Tahoma"/>
                <a:cs typeface="Tahoma"/>
              </a:rPr>
              <a:t>Regression, </a:t>
            </a:r>
            <a:r>
              <a:rPr sz="1200" dirty="0">
                <a:solidFill>
                  <a:srgbClr val="292929"/>
                </a:solidFill>
                <a:latin typeface="Tahoma"/>
                <a:cs typeface="Tahoma"/>
              </a:rPr>
              <a:t>Random</a:t>
            </a:r>
            <a:r>
              <a:rPr sz="1200" spc="-5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92929"/>
                </a:solidFill>
                <a:latin typeface="Tahoma"/>
                <a:cs typeface="Tahoma"/>
              </a:rPr>
              <a:t>Forest</a:t>
            </a:r>
            <a:r>
              <a:rPr sz="1200" spc="-5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Tahoma"/>
                <a:cs typeface="Tahoma"/>
              </a:rPr>
              <a:t>Regression,</a:t>
            </a:r>
            <a:r>
              <a:rPr sz="1200" spc="-5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lang="en-IN" sz="1200" spc="-50" dirty="0">
                <a:solidFill>
                  <a:srgbClr val="292929"/>
                </a:solidFill>
                <a:latin typeface="Tahoma"/>
                <a:cs typeface="Tahoma"/>
              </a:rPr>
              <a:t>GBT</a:t>
            </a:r>
            <a:r>
              <a:rPr sz="1200" spc="-5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92929"/>
                </a:solidFill>
                <a:latin typeface="Tahoma"/>
                <a:cs typeface="Tahoma"/>
              </a:rPr>
              <a:t>regression,</a:t>
            </a:r>
            <a:r>
              <a:rPr sz="1200" spc="-5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292929"/>
                </a:solidFill>
                <a:latin typeface="Tahoma"/>
                <a:cs typeface="Tahoma"/>
              </a:rPr>
              <a:t>etc., </a:t>
            </a:r>
            <a:r>
              <a:rPr sz="1200" spc="-36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292929"/>
                </a:solidFill>
                <a:latin typeface="Tahoma"/>
                <a:cs typeface="Tahoma"/>
              </a:rPr>
              <a:t>for</a:t>
            </a:r>
            <a:r>
              <a:rPr sz="1200" spc="-14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292929"/>
                </a:solidFill>
                <a:latin typeface="Tahoma"/>
                <a:cs typeface="Tahoma"/>
              </a:rPr>
              <a:t>our</a:t>
            </a:r>
            <a:r>
              <a:rPr sz="1200" spc="-14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92929"/>
                </a:solidFill>
                <a:latin typeface="Tahoma"/>
                <a:cs typeface="Tahoma"/>
              </a:rPr>
              <a:t>problem</a:t>
            </a:r>
            <a:r>
              <a:rPr sz="1200" spc="-14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92929"/>
                </a:solidFill>
                <a:latin typeface="Tahoma"/>
                <a:cs typeface="Tahoma"/>
              </a:rPr>
              <a:t>was</a:t>
            </a:r>
            <a:r>
              <a:rPr sz="1200" spc="-14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92929"/>
                </a:solidFill>
                <a:latin typeface="Tahoma"/>
                <a:cs typeface="Tahoma"/>
              </a:rPr>
              <a:t>a</a:t>
            </a:r>
            <a:r>
              <a:rPr sz="1200" spc="-14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92929"/>
                </a:solidFill>
                <a:latin typeface="Tahoma"/>
                <a:cs typeface="Tahoma"/>
              </a:rPr>
              <a:t>challenge.</a:t>
            </a:r>
            <a:endParaRPr sz="1200" dirty="0">
              <a:latin typeface="Tahoma"/>
              <a:cs typeface="Tahoma"/>
            </a:endParaRPr>
          </a:p>
          <a:p>
            <a:pPr marL="332740" marR="15240" indent="-320675" algn="just">
              <a:lnSpc>
                <a:spcPts val="1430"/>
              </a:lnSpc>
              <a:spcBef>
                <a:spcPts val="1035"/>
              </a:spcBef>
              <a:buClr>
                <a:srgbClr val="000000"/>
              </a:buClr>
              <a:buFont typeface="Arial MT"/>
              <a:buChar char="●"/>
              <a:tabLst>
                <a:tab pos="333375" algn="l"/>
              </a:tabLst>
            </a:pPr>
            <a:r>
              <a:rPr sz="1200" spc="55" dirty="0">
                <a:solidFill>
                  <a:srgbClr val="292929"/>
                </a:solidFill>
                <a:latin typeface="Tahoma"/>
                <a:cs typeface="Tahoma"/>
              </a:rPr>
              <a:t>We </a:t>
            </a:r>
            <a:r>
              <a:rPr sz="1200" spc="-10" dirty="0">
                <a:solidFill>
                  <a:srgbClr val="292929"/>
                </a:solidFill>
                <a:latin typeface="Tahoma"/>
                <a:cs typeface="Tahoma"/>
              </a:rPr>
              <a:t>had </a:t>
            </a:r>
            <a:r>
              <a:rPr sz="1200" spc="30" dirty="0">
                <a:solidFill>
                  <a:srgbClr val="292929"/>
                </a:solidFill>
                <a:latin typeface="Tahoma"/>
                <a:cs typeface="Tahoma"/>
              </a:rPr>
              <a:t>to </a:t>
            </a:r>
            <a:r>
              <a:rPr sz="1200" spc="10" dirty="0">
                <a:solidFill>
                  <a:srgbClr val="292929"/>
                </a:solidFill>
                <a:latin typeface="Tahoma"/>
                <a:cs typeface="Tahoma"/>
              </a:rPr>
              <a:t>learn </a:t>
            </a:r>
            <a:r>
              <a:rPr sz="1200" spc="5" dirty="0">
                <a:solidFill>
                  <a:srgbClr val="292929"/>
                </a:solidFill>
                <a:latin typeface="Tahoma"/>
                <a:cs typeface="Tahoma"/>
              </a:rPr>
              <a:t>about </a:t>
            </a:r>
            <a:r>
              <a:rPr sz="1200" dirty="0">
                <a:solidFill>
                  <a:srgbClr val="292929"/>
                </a:solidFill>
                <a:latin typeface="Tahoma"/>
                <a:cs typeface="Tahoma"/>
              </a:rPr>
              <a:t>random </a:t>
            </a:r>
            <a:r>
              <a:rPr sz="1200" spc="15" dirty="0">
                <a:solidFill>
                  <a:srgbClr val="292929"/>
                </a:solidFill>
                <a:latin typeface="Tahoma"/>
                <a:cs typeface="Tahoma"/>
              </a:rPr>
              <a:t>forest</a:t>
            </a:r>
            <a:r>
              <a:rPr lang="en-IN" sz="1200" spc="15" dirty="0">
                <a:solidFill>
                  <a:srgbClr val="292929"/>
                </a:solidFill>
                <a:latin typeface="Tahoma"/>
                <a:cs typeface="Tahoma"/>
              </a:rPr>
              <a:t>,GBT</a:t>
            </a:r>
            <a:r>
              <a:rPr sz="1200" spc="1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92929"/>
                </a:solidFill>
                <a:latin typeface="Tahoma"/>
                <a:cs typeface="Tahoma"/>
              </a:rPr>
              <a:t>regression </a:t>
            </a:r>
            <a:r>
              <a:rPr sz="1200" dirty="0">
                <a:solidFill>
                  <a:srgbClr val="292929"/>
                </a:solidFill>
                <a:latin typeface="Tahoma"/>
                <a:cs typeface="Tahoma"/>
              </a:rPr>
              <a:t>since </a:t>
            </a:r>
            <a:r>
              <a:rPr sz="1200" spc="10" dirty="0">
                <a:solidFill>
                  <a:srgbClr val="292929"/>
                </a:solidFill>
                <a:latin typeface="Tahoma"/>
                <a:cs typeface="Tahoma"/>
              </a:rPr>
              <a:t>we weren't </a:t>
            </a:r>
            <a:r>
              <a:rPr sz="1200" spc="1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92929"/>
                </a:solidFill>
                <a:latin typeface="Tahoma"/>
                <a:cs typeface="Tahoma"/>
              </a:rPr>
              <a:t>familiar</a:t>
            </a:r>
            <a:r>
              <a:rPr sz="1200" spc="-15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292929"/>
                </a:solidFill>
                <a:latin typeface="Tahoma"/>
                <a:cs typeface="Tahoma"/>
              </a:rPr>
              <a:t>with</a:t>
            </a:r>
            <a:r>
              <a:rPr sz="1200" spc="-14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Tahoma"/>
                <a:cs typeface="Tahoma"/>
              </a:rPr>
              <a:t>it.</a:t>
            </a:r>
            <a:endParaRPr sz="1200" dirty="0">
              <a:latin typeface="Tahoma"/>
              <a:cs typeface="Tahoma"/>
            </a:endParaRPr>
          </a:p>
          <a:p>
            <a:pPr marL="332740" marR="6985" indent="-320675" algn="just">
              <a:lnSpc>
                <a:spcPts val="1430"/>
              </a:lnSpc>
              <a:spcBef>
                <a:spcPts val="1040"/>
              </a:spcBef>
              <a:buFont typeface="Arial MT"/>
              <a:buChar char="●"/>
              <a:tabLst>
                <a:tab pos="333375" algn="l"/>
              </a:tabLst>
            </a:pPr>
            <a:r>
              <a:rPr sz="1200" spc="10" dirty="0">
                <a:solidFill>
                  <a:srgbClr val="292929"/>
                </a:solidFill>
                <a:latin typeface="Tahoma"/>
                <a:cs typeface="Tahoma"/>
              </a:rPr>
              <a:t>Reconstructing the </a:t>
            </a:r>
            <a:r>
              <a:rPr sz="1200" spc="-5" dirty="0">
                <a:solidFill>
                  <a:srgbClr val="292929"/>
                </a:solidFill>
                <a:latin typeface="Tahoma"/>
                <a:cs typeface="Tahoma"/>
              </a:rPr>
              <a:t>given </a:t>
            </a:r>
            <a:r>
              <a:rPr sz="1200" spc="-10" dirty="0">
                <a:solidFill>
                  <a:srgbClr val="292929"/>
                </a:solidFill>
                <a:latin typeface="Tahoma"/>
                <a:cs typeface="Tahoma"/>
              </a:rPr>
              <a:t>dataset. </a:t>
            </a:r>
            <a:r>
              <a:rPr sz="1200" dirty="0">
                <a:solidFill>
                  <a:srgbClr val="292929"/>
                </a:solidFill>
                <a:latin typeface="Tahoma"/>
                <a:cs typeface="Tahoma"/>
              </a:rPr>
              <a:t>Changing </a:t>
            </a:r>
            <a:r>
              <a:rPr sz="1200" spc="10" dirty="0">
                <a:solidFill>
                  <a:srgbClr val="292929"/>
                </a:solidFill>
                <a:latin typeface="Tahoma"/>
                <a:cs typeface="Tahoma"/>
              </a:rPr>
              <a:t>the </a:t>
            </a:r>
            <a:r>
              <a:rPr sz="1200" spc="5" dirty="0">
                <a:solidFill>
                  <a:srgbClr val="292929"/>
                </a:solidFill>
                <a:latin typeface="Tahoma"/>
                <a:cs typeface="Tahoma"/>
              </a:rPr>
              <a:t>categorical </a:t>
            </a:r>
            <a:r>
              <a:rPr sz="1200" dirty="0">
                <a:solidFill>
                  <a:srgbClr val="292929"/>
                </a:solidFill>
                <a:latin typeface="Tahoma"/>
                <a:cs typeface="Tahoma"/>
              </a:rPr>
              <a:t>values </a:t>
            </a:r>
            <a:r>
              <a:rPr sz="1200" spc="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292929"/>
                </a:solidFill>
                <a:latin typeface="Tahoma"/>
                <a:cs typeface="Tahoma"/>
              </a:rPr>
              <a:t>into</a:t>
            </a:r>
            <a:r>
              <a:rPr sz="1200" spc="-14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92929"/>
                </a:solidFill>
                <a:latin typeface="Tahoma"/>
                <a:cs typeface="Tahoma"/>
              </a:rPr>
              <a:t>numerical</a:t>
            </a:r>
            <a:r>
              <a:rPr sz="1200" spc="-14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Tahoma"/>
                <a:cs typeface="Tahoma"/>
              </a:rPr>
              <a:t>form.</a:t>
            </a:r>
            <a:r>
              <a:rPr sz="1200" spc="-14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292929"/>
                </a:solidFill>
                <a:latin typeface="Tahoma"/>
                <a:cs typeface="Tahoma"/>
              </a:rPr>
              <a:t>And</a:t>
            </a:r>
            <a:r>
              <a:rPr sz="1200" spc="-14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92929"/>
                </a:solidFill>
                <a:latin typeface="Tahoma"/>
                <a:cs typeface="Tahoma"/>
              </a:rPr>
              <a:t>removing</a:t>
            </a:r>
            <a:r>
              <a:rPr sz="1200" spc="-14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92929"/>
                </a:solidFill>
                <a:latin typeface="Tahoma"/>
                <a:cs typeface="Tahoma"/>
              </a:rPr>
              <a:t>the</a:t>
            </a:r>
            <a:r>
              <a:rPr sz="1200" spc="-14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92929"/>
                </a:solidFill>
                <a:latin typeface="Tahoma"/>
                <a:cs typeface="Tahoma"/>
              </a:rPr>
              <a:t>unnecessary</a:t>
            </a:r>
            <a:r>
              <a:rPr sz="1200" spc="-14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92929"/>
                </a:solidFill>
                <a:latin typeface="Tahoma"/>
                <a:cs typeface="Tahoma"/>
              </a:rPr>
              <a:t>features.</a:t>
            </a:r>
            <a:endParaRPr sz="1200" dirty="0">
              <a:latin typeface="Tahoma"/>
              <a:cs typeface="Tahoma"/>
            </a:endParaRPr>
          </a:p>
          <a:p>
            <a:pPr marL="332740" marR="13970" indent="-320675" algn="just">
              <a:lnSpc>
                <a:spcPts val="1430"/>
              </a:lnSpc>
              <a:spcBef>
                <a:spcPts val="1040"/>
              </a:spcBef>
              <a:buFont typeface="Arial MT"/>
              <a:buChar char="●"/>
              <a:tabLst>
                <a:tab pos="333375" algn="l"/>
              </a:tabLst>
            </a:pPr>
            <a:r>
              <a:rPr sz="1200" dirty="0">
                <a:solidFill>
                  <a:srgbClr val="292929"/>
                </a:solidFill>
                <a:latin typeface="Tahoma"/>
                <a:cs typeface="Tahoma"/>
              </a:rPr>
              <a:t>The</a:t>
            </a:r>
            <a:r>
              <a:rPr sz="1200" spc="-12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92929"/>
                </a:solidFill>
                <a:latin typeface="Tahoma"/>
                <a:cs typeface="Tahoma"/>
              </a:rPr>
              <a:t>choice</a:t>
            </a:r>
            <a:r>
              <a:rPr sz="1200" spc="-114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92929"/>
                </a:solidFill>
                <a:latin typeface="Tahoma"/>
                <a:cs typeface="Tahoma"/>
              </a:rPr>
              <a:t>between</a:t>
            </a:r>
            <a:r>
              <a:rPr sz="1200" spc="-114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i="1" spc="-45" dirty="0">
                <a:solidFill>
                  <a:srgbClr val="292929"/>
                </a:solidFill>
                <a:latin typeface="Trebuchet MS"/>
                <a:cs typeface="Trebuchet MS"/>
              </a:rPr>
              <a:t>randomizedsearchCV</a:t>
            </a:r>
            <a:r>
              <a:rPr sz="1200" i="1" spc="-105" dirty="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Tahoma"/>
                <a:cs typeface="Tahoma"/>
              </a:rPr>
              <a:t>and</a:t>
            </a:r>
            <a:r>
              <a:rPr sz="1200" spc="-114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i="1" spc="-45" dirty="0">
                <a:solidFill>
                  <a:srgbClr val="292929"/>
                </a:solidFill>
                <a:latin typeface="Trebuchet MS"/>
                <a:cs typeface="Trebuchet MS"/>
              </a:rPr>
              <a:t>gridsearchCV</a:t>
            </a:r>
            <a:r>
              <a:rPr sz="1200" i="1" spc="-100" dirty="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292929"/>
                </a:solidFill>
                <a:latin typeface="Tahoma"/>
                <a:cs typeface="Tahoma"/>
              </a:rPr>
              <a:t>for</a:t>
            </a:r>
            <a:r>
              <a:rPr sz="1200" spc="-114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92929"/>
                </a:solidFill>
                <a:latin typeface="Tahoma"/>
                <a:cs typeface="Tahoma"/>
              </a:rPr>
              <a:t>ﬁnding </a:t>
            </a:r>
            <a:r>
              <a:rPr sz="1200" spc="-3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92929"/>
                </a:solidFill>
                <a:latin typeface="Tahoma"/>
                <a:cs typeface="Tahoma"/>
              </a:rPr>
              <a:t>hyperparameters</a:t>
            </a:r>
            <a:r>
              <a:rPr sz="1200" spc="-14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92929"/>
                </a:solidFill>
                <a:latin typeface="Tahoma"/>
                <a:cs typeface="Tahoma"/>
              </a:rPr>
              <a:t>of</a:t>
            </a:r>
            <a:r>
              <a:rPr sz="1200" spc="-14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92929"/>
                </a:solidFill>
                <a:latin typeface="Tahoma"/>
                <a:cs typeface="Tahoma"/>
              </a:rPr>
              <a:t>random</a:t>
            </a:r>
            <a:r>
              <a:rPr sz="1200" spc="-14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92929"/>
                </a:solidFill>
                <a:latin typeface="Tahoma"/>
                <a:cs typeface="Tahoma"/>
              </a:rPr>
              <a:t>forest</a:t>
            </a:r>
            <a:r>
              <a:rPr sz="1200" spc="-14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92929"/>
                </a:solidFill>
                <a:latin typeface="Tahoma"/>
                <a:cs typeface="Tahoma"/>
              </a:rPr>
              <a:t>regression</a:t>
            </a:r>
            <a:r>
              <a:rPr sz="1200" spc="-14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92929"/>
                </a:solidFill>
                <a:latin typeface="Tahoma"/>
                <a:cs typeface="Tahoma"/>
              </a:rPr>
              <a:t>presented</a:t>
            </a:r>
            <a:r>
              <a:rPr sz="1200" spc="-14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92929"/>
                </a:solidFill>
                <a:latin typeface="Tahoma"/>
                <a:cs typeface="Tahoma"/>
              </a:rPr>
              <a:t>a</a:t>
            </a:r>
            <a:r>
              <a:rPr sz="1200" spc="-14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92929"/>
                </a:solidFill>
                <a:latin typeface="Tahoma"/>
                <a:cs typeface="Tahoma"/>
              </a:rPr>
              <a:t>challenge.</a:t>
            </a:r>
            <a:endParaRPr sz="1200" dirty="0">
              <a:latin typeface="Tahoma"/>
              <a:cs typeface="Tahoma"/>
            </a:endParaRPr>
          </a:p>
          <a:p>
            <a:pPr marL="332740" marR="7620" indent="-320675" algn="just">
              <a:lnSpc>
                <a:spcPts val="1430"/>
              </a:lnSpc>
              <a:spcBef>
                <a:spcPts val="1040"/>
              </a:spcBef>
              <a:buFont typeface="Arial MT"/>
              <a:buChar char="●"/>
              <a:tabLst>
                <a:tab pos="333375" algn="l"/>
              </a:tabLst>
            </a:pPr>
            <a:r>
              <a:rPr sz="1200" spc="55" dirty="0">
                <a:solidFill>
                  <a:srgbClr val="292929"/>
                </a:solidFill>
                <a:latin typeface="Tahoma"/>
                <a:cs typeface="Tahoma"/>
              </a:rPr>
              <a:t>We</a:t>
            </a:r>
            <a:r>
              <a:rPr sz="1200" spc="-114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Tahoma"/>
                <a:cs typeface="Tahoma"/>
              </a:rPr>
              <a:t>had</a:t>
            </a:r>
            <a:r>
              <a:rPr sz="1200" spc="-114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92929"/>
                </a:solidFill>
                <a:latin typeface="Tahoma"/>
                <a:cs typeface="Tahoma"/>
              </a:rPr>
              <a:t>a</a:t>
            </a:r>
            <a:r>
              <a:rPr sz="1200" spc="-114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92929"/>
                </a:solidFill>
                <a:latin typeface="Tahoma"/>
                <a:cs typeface="Tahoma"/>
              </a:rPr>
              <a:t>challenge</a:t>
            </a:r>
            <a:r>
              <a:rPr sz="1200" spc="-114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92929"/>
                </a:solidFill>
                <a:latin typeface="Tahoma"/>
                <a:cs typeface="Tahoma"/>
              </a:rPr>
              <a:t>in</a:t>
            </a:r>
            <a:r>
              <a:rPr sz="1200" spc="-114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92929"/>
                </a:solidFill>
                <a:latin typeface="Tahoma"/>
                <a:cs typeface="Tahoma"/>
              </a:rPr>
              <a:t>choosing</a:t>
            </a:r>
            <a:r>
              <a:rPr sz="1200" spc="-114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92929"/>
                </a:solidFill>
                <a:latin typeface="Tahoma"/>
                <a:cs typeface="Tahoma"/>
              </a:rPr>
              <a:t>dominant</a:t>
            </a:r>
            <a:r>
              <a:rPr sz="1200" spc="-114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92929"/>
                </a:solidFill>
                <a:latin typeface="Tahoma"/>
                <a:cs typeface="Tahoma"/>
              </a:rPr>
              <a:t>features</a:t>
            </a:r>
            <a:r>
              <a:rPr sz="1200" spc="-114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292929"/>
                </a:solidFill>
                <a:latin typeface="Tahoma"/>
                <a:cs typeface="Tahoma"/>
              </a:rPr>
              <a:t>for</a:t>
            </a:r>
            <a:r>
              <a:rPr sz="1200" spc="-114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92929"/>
                </a:solidFill>
                <a:latin typeface="Tahoma"/>
                <a:cs typeface="Tahoma"/>
              </a:rPr>
              <a:t>which</a:t>
            </a:r>
            <a:r>
              <a:rPr sz="1200" spc="-114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92929"/>
                </a:solidFill>
                <a:latin typeface="Tahoma"/>
                <a:cs typeface="Tahoma"/>
              </a:rPr>
              <a:t>we</a:t>
            </a:r>
            <a:r>
              <a:rPr sz="1200" spc="-114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92929"/>
                </a:solidFill>
                <a:latin typeface="Tahoma"/>
                <a:cs typeface="Tahoma"/>
              </a:rPr>
              <a:t>used </a:t>
            </a:r>
            <a:r>
              <a:rPr sz="1200" spc="-3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92929"/>
                </a:solidFill>
                <a:latin typeface="Tahoma"/>
                <a:cs typeface="Tahoma"/>
              </a:rPr>
              <a:t>heat </a:t>
            </a:r>
            <a:r>
              <a:rPr sz="1200" spc="-15" dirty="0">
                <a:solidFill>
                  <a:srgbClr val="292929"/>
                </a:solidFill>
                <a:latin typeface="Tahoma"/>
                <a:cs typeface="Tahoma"/>
              </a:rPr>
              <a:t>maps</a:t>
            </a:r>
            <a:r>
              <a:rPr sz="1200" spc="-10" dirty="0">
                <a:solidFill>
                  <a:srgbClr val="292929"/>
                </a:solidFill>
                <a:latin typeface="Tahoma"/>
                <a:cs typeface="Tahoma"/>
              </a:rPr>
              <a:t> using </a:t>
            </a:r>
            <a:r>
              <a:rPr sz="1200" dirty="0">
                <a:solidFill>
                  <a:srgbClr val="292929"/>
                </a:solidFill>
                <a:latin typeface="Tahoma"/>
                <a:cs typeface="Tahoma"/>
              </a:rPr>
              <a:t>pearson </a:t>
            </a:r>
            <a:r>
              <a:rPr sz="1200" spc="15" dirty="0">
                <a:solidFill>
                  <a:srgbClr val="292929"/>
                </a:solidFill>
                <a:latin typeface="Tahoma"/>
                <a:cs typeface="Tahoma"/>
              </a:rPr>
              <a:t>coefﬁcient </a:t>
            </a:r>
            <a:r>
              <a:rPr sz="1200" spc="20" dirty="0">
                <a:solidFill>
                  <a:srgbClr val="292929"/>
                </a:solidFill>
                <a:latin typeface="Tahoma"/>
                <a:cs typeface="Tahoma"/>
              </a:rPr>
              <a:t>correlation </a:t>
            </a:r>
            <a:r>
              <a:rPr sz="1200" spc="-10" dirty="0">
                <a:solidFill>
                  <a:srgbClr val="292929"/>
                </a:solidFill>
                <a:latin typeface="Tahoma"/>
                <a:cs typeface="Tahoma"/>
              </a:rPr>
              <a:t>and </a:t>
            </a:r>
            <a:r>
              <a:rPr sz="1200" dirty="0">
                <a:solidFill>
                  <a:srgbClr val="292929"/>
                </a:solidFill>
                <a:latin typeface="Tahoma"/>
                <a:cs typeface="Tahoma"/>
              </a:rPr>
              <a:t>extra </a:t>
            </a:r>
            <a:r>
              <a:rPr sz="1200" spc="20" dirty="0">
                <a:solidFill>
                  <a:srgbClr val="292929"/>
                </a:solidFill>
                <a:latin typeface="Tahoma"/>
                <a:cs typeface="Tahoma"/>
              </a:rPr>
              <a:t>tree </a:t>
            </a:r>
            <a:r>
              <a:rPr sz="1200" spc="2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92929"/>
                </a:solidFill>
                <a:latin typeface="Tahoma"/>
                <a:cs typeface="Tahoma"/>
              </a:rPr>
              <a:t>regressor</a:t>
            </a:r>
            <a:r>
              <a:rPr sz="1200" spc="-14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Tahoma"/>
                <a:cs typeface="Tahoma"/>
              </a:rPr>
              <a:t>and</a:t>
            </a:r>
            <a:r>
              <a:rPr sz="1200" spc="-14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92929"/>
                </a:solidFill>
                <a:latin typeface="Tahoma"/>
                <a:cs typeface="Tahoma"/>
              </a:rPr>
              <a:t>found</a:t>
            </a:r>
            <a:r>
              <a:rPr sz="1200" spc="-14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92929"/>
                </a:solidFill>
                <a:latin typeface="Tahoma"/>
                <a:cs typeface="Tahoma"/>
              </a:rPr>
              <a:t>the</a:t>
            </a:r>
            <a:r>
              <a:rPr sz="1200" spc="-14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92929"/>
                </a:solidFill>
                <a:latin typeface="Tahoma"/>
                <a:cs typeface="Tahoma"/>
              </a:rPr>
              <a:t>feature</a:t>
            </a:r>
            <a:r>
              <a:rPr sz="1200" spc="-14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92929"/>
                </a:solidFill>
                <a:latin typeface="Tahoma"/>
                <a:cs typeface="Tahoma"/>
              </a:rPr>
              <a:t>importance.</a:t>
            </a:r>
            <a:endParaRPr sz="1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0953" y="605344"/>
            <a:ext cx="3773447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0" dirty="0"/>
              <a:t>SOLUTION APPROACH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75224" y="1454604"/>
            <a:ext cx="5466080" cy="273240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32740" marR="11430" indent="-320675">
              <a:lnSpc>
                <a:spcPts val="1430"/>
              </a:lnSpc>
              <a:spcBef>
                <a:spcPts val="155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b="1" spc="-80" dirty="0">
                <a:solidFill>
                  <a:srgbClr val="263137"/>
                </a:solidFill>
                <a:latin typeface="Tahoma"/>
                <a:cs typeface="Tahoma"/>
              </a:rPr>
              <a:t>Step</a:t>
            </a:r>
            <a:r>
              <a:rPr sz="1200" b="1" spc="-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b="1" spc="-95" dirty="0">
                <a:solidFill>
                  <a:srgbClr val="263137"/>
                </a:solidFill>
                <a:latin typeface="Tahoma"/>
                <a:cs typeface="Tahoma"/>
              </a:rPr>
              <a:t>1:</a:t>
            </a:r>
            <a:r>
              <a:rPr sz="1200" b="1" spc="-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33333"/>
                </a:solidFill>
                <a:latin typeface="Tahoma"/>
                <a:cs typeface="Tahoma"/>
              </a:rPr>
              <a:t>"Car_Data.csv"</a:t>
            </a:r>
            <a:r>
              <a:rPr sz="1200" spc="114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333333"/>
                </a:solidFill>
                <a:latin typeface="Tahoma"/>
                <a:cs typeface="Tahoma"/>
              </a:rPr>
              <a:t>dataset</a:t>
            </a:r>
            <a:r>
              <a:rPr sz="1200" spc="10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333333"/>
                </a:solidFill>
                <a:latin typeface="Tahoma"/>
                <a:cs typeface="Tahoma"/>
              </a:rPr>
              <a:t>was</a:t>
            </a:r>
            <a:r>
              <a:rPr sz="1200" spc="11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33333"/>
                </a:solidFill>
                <a:latin typeface="Tahoma"/>
                <a:cs typeface="Tahoma"/>
              </a:rPr>
              <a:t>taken</a:t>
            </a:r>
            <a:r>
              <a:rPr sz="1200" spc="10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333333"/>
                </a:solidFill>
                <a:latin typeface="Tahoma"/>
                <a:cs typeface="Tahoma"/>
              </a:rPr>
              <a:t>from</a:t>
            </a:r>
            <a:r>
              <a:rPr sz="1200" spc="9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333333"/>
                </a:solidFill>
                <a:latin typeface="Tahoma"/>
                <a:cs typeface="Tahoma"/>
              </a:rPr>
              <a:t>kaggle.com</a:t>
            </a:r>
            <a:r>
              <a:rPr sz="1200" spc="12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33333"/>
                </a:solidFill>
                <a:latin typeface="Tahoma"/>
                <a:cs typeface="Tahoma"/>
              </a:rPr>
              <a:t>and</a:t>
            </a:r>
            <a:r>
              <a:rPr sz="1200" spc="114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333333"/>
                </a:solidFill>
                <a:latin typeface="Tahoma"/>
                <a:cs typeface="Tahoma"/>
              </a:rPr>
              <a:t>was </a:t>
            </a:r>
            <a:r>
              <a:rPr sz="1200" spc="-36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333333"/>
                </a:solidFill>
                <a:latin typeface="Tahoma"/>
                <a:cs typeface="Tahoma"/>
              </a:rPr>
              <a:t>reconﬁgured</a:t>
            </a:r>
            <a:r>
              <a:rPr sz="1200" spc="-14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333333"/>
                </a:solidFill>
                <a:latin typeface="Tahoma"/>
                <a:cs typeface="Tahoma"/>
              </a:rPr>
              <a:t>to</a:t>
            </a:r>
            <a:r>
              <a:rPr sz="1200" spc="-14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333333"/>
                </a:solidFill>
                <a:latin typeface="Tahoma"/>
                <a:cs typeface="Tahoma"/>
              </a:rPr>
              <a:t>reﬂect</a:t>
            </a:r>
            <a:r>
              <a:rPr sz="1200" spc="-14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333333"/>
                </a:solidFill>
                <a:latin typeface="Tahoma"/>
                <a:cs typeface="Tahoma"/>
              </a:rPr>
              <a:t>the</a:t>
            </a:r>
            <a:r>
              <a:rPr sz="1200" spc="-14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333333"/>
                </a:solidFill>
                <a:latin typeface="Tahoma"/>
                <a:cs typeface="Tahoma"/>
              </a:rPr>
              <a:t>important</a:t>
            </a:r>
            <a:r>
              <a:rPr sz="1200" spc="-14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333333"/>
                </a:solidFill>
                <a:latin typeface="Tahoma"/>
                <a:cs typeface="Tahoma"/>
              </a:rPr>
              <a:t>features.</a:t>
            </a:r>
            <a:endParaRPr sz="1200">
              <a:latin typeface="Tahoma"/>
              <a:cs typeface="Tahoma"/>
            </a:endParaRPr>
          </a:p>
          <a:p>
            <a:pPr marL="332740" marR="8255" algn="just">
              <a:lnSpc>
                <a:spcPts val="1430"/>
              </a:lnSpc>
              <a:spcBef>
                <a:spcPts val="1040"/>
              </a:spcBef>
            </a:pP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Data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frames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in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which we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loaded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dataset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now include the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Selling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price </a:t>
            </a:r>
            <a:r>
              <a:rPr sz="1200" spc="-110" dirty="0">
                <a:solidFill>
                  <a:srgbClr val="263137"/>
                </a:solidFill>
                <a:latin typeface="Tahoma"/>
                <a:cs typeface="Tahoma"/>
              </a:rPr>
              <a:t>, </a:t>
            </a:r>
            <a:r>
              <a:rPr sz="1200" spc="-3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Present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price, </a:t>
            </a: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Kms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driven, </a:t>
            </a:r>
            <a:r>
              <a:rPr sz="1200" spc="-20" dirty="0">
                <a:solidFill>
                  <a:srgbClr val="263137"/>
                </a:solidFill>
                <a:latin typeface="Tahoma"/>
                <a:cs typeface="Tahoma"/>
              </a:rPr>
              <a:t>owner, </a:t>
            </a:r>
            <a:r>
              <a:rPr sz="1200" spc="-50" dirty="0">
                <a:solidFill>
                  <a:srgbClr val="263137"/>
                </a:solidFill>
                <a:latin typeface="Tahoma"/>
                <a:cs typeface="Tahoma"/>
              </a:rPr>
              <a:t>age,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Fuel </a:t>
            </a:r>
            <a:r>
              <a:rPr sz="1200" spc="-40" dirty="0">
                <a:solidFill>
                  <a:srgbClr val="263137"/>
                </a:solidFill>
                <a:latin typeface="Tahoma"/>
                <a:cs typeface="Tahoma"/>
              </a:rPr>
              <a:t>Type,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Seller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type, Transmission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type.</a:t>
            </a:r>
            <a:endParaRPr sz="1200">
              <a:latin typeface="Tahoma"/>
              <a:cs typeface="Tahoma"/>
            </a:endParaRPr>
          </a:p>
          <a:p>
            <a:pPr marL="332740" indent="-320675">
              <a:lnSpc>
                <a:spcPct val="100000"/>
              </a:lnSpc>
              <a:spcBef>
                <a:spcPts val="980"/>
              </a:spcBef>
              <a:buClr>
                <a:srgbClr val="263137"/>
              </a:buClr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b="1" spc="-80" dirty="0">
                <a:solidFill>
                  <a:srgbClr val="333333"/>
                </a:solidFill>
                <a:latin typeface="Tahoma"/>
                <a:cs typeface="Tahoma"/>
              </a:rPr>
              <a:t>Step</a:t>
            </a:r>
            <a:r>
              <a:rPr sz="1200" b="1" spc="-12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b="1" spc="-95" dirty="0">
                <a:solidFill>
                  <a:srgbClr val="333333"/>
                </a:solidFill>
                <a:latin typeface="Tahoma"/>
                <a:cs typeface="Tahoma"/>
              </a:rPr>
              <a:t>2:</a:t>
            </a:r>
            <a:r>
              <a:rPr sz="1200" b="1" spc="-114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333333"/>
                </a:solidFill>
                <a:latin typeface="Tahoma"/>
                <a:cs typeface="Tahoma"/>
              </a:rPr>
              <a:t>Categorical</a:t>
            </a:r>
            <a:r>
              <a:rPr sz="1200" spc="-14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333333"/>
                </a:solidFill>
                <a:latin typeface="Tahoma"/>
                <a:cs typeface="Tahoma"/>
              </a:rPr>
              <a:t>features</a:t>
            </a:r>
            <a:r>
              <a:rPr sz="1200" spc="-14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333333"/>
                </a:solidFill>
                <a:latin typeface="Tahoma"/>
                <a:cs typeface="Tahoma"/>
              </a:rPr>
              <a:t>were</a:t>
            </a:r>
            <a:r>
              <a:rPr sz="1200" spc="-14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333333"/>
                </a:solidFill>
                <a:latin typeface="Tahoma"/>
                <a:cs typeface="Tahoma"/>
              </a:rPr>
              <a:t>then</a:t>
            </a:r>
            <a:r>
              <a:rPr sz="1200" spc="-14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333333"/>
                </a:solidFill>
                <a:latin typeface="Tahoma"/>
                <a:cs typeface="Tahoma"/>
              </a:rPr>
              <a:t>converted</a:t>
            </a:r>
            <a:r>
              <a:rPr sz="1200" spc="-14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333333"/>
                </a:solidFill>
                <a:latin typeface="Tahoma"/>
                <a:cs typeface="Tahoma"/>
              </a:rPr>
              <a:t>to</a:t>
            </a:r>
            <a:r>
              <a:rPr sz="1200" spc="-14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333333"/>
                </a:solidFill>
                <a:latin typeface="Tahoma"/>
                <a:cs typeface="Tahoma"/>
              </a:rPr>
              <a:t>numerical</a:t>
            </a:r>
            <a:r>
              <a:rPr sz="1200" spc="-14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333333"/>
                </a:solidFill>
                <a:latin typeface="Tahoma"/>
                <a:cs typeface="Tahoma"/>
              </a:rPr>
              <a:t>values.</a:t>
            </a:r>
            <a:endParaRPr sz="1200">
              <a:latin typeface="Tahoma"/>
              <a:cs typeface="Tahoma"/>
            </a:endParaRPr>
          </a:p>
          <a:p>
            <a:pPr marL="332740" marR="5080" algn="just">
              <a:lnSpc>
                <a:spcPts val="1420"/>
              </a:lnSpc>
              <a:spcBef>
                <a:spcPts val="1100"/>
              </a:spcBef>
            </a:pP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We</a:t>
            </a:r>
            <a:r>
              <a:rPr sz="1200" spc="-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remove</a:t>
            </a:r>
            <a:r>
              <a:rPr sz="1200" spc="-5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multiple</a:t>
            </a:r>
            <a:r>
              <a:rPr sz="1200" spc="-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columns</a:t>
            </a:r>
            <a:r>
              <a:rPr sz="1200" spc="-5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of</a:t>
            </a:r>
            <a:r>
              <a:rPr sz="1200" spc="-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-5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dataset</a:t>
            </a:r>
            <a:r>
              <a:rPr sz="1200" spc="-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using</a:t>
            </a:r>
            <a:r>
              <a:rPr sz="1200" spc="-5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-5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63137"/>
                </a:solidFill>
                <a:latin typeface="Tahoma"/>
                <a:cs typeface="Tahoma"/>
              </a:rPr>
              <a:t>get_dummies</a:t>
            </a:r>
            <a:r>
              <a:rPr sz="1200" spc="-5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function </a:t>
            </a:r>
            <a:r>
              <a:rPr sz="1200" spc="-36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63137"/>
                </a:solidFill>
                <a:latin typeface="Tahoma"/>
                <a:cs typeface="Tahoma"/>
              </a:rPr>
              <a:t>as</a:t>
            </a:r>
            <a:r>
              <a:rPr sz="1200" spc="-2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some</a:t>
            </a:r>
            <a:r>
              <a:rPr sz="1200" spc="-2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columns</a:t>
            </a:r>
            <a:r>
              <a:rPr sz="1200" spc="-2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contain</a:t>
            </a:r>
            <a:r>
              <a:rPr sz="1200" spc="-2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-20" dirty="0">
                <a:solidFill>
                  <a:srgbClr val="263137"/>
                </a:solidFill>
                <a:latin typeface="Tahoma"/>
                <a:cs typeface="Tahoma"/>
              </a:rPr>
              <a:t> same</a:t>
            </a:r>
            <a:r>
              <a:rPr sz="1200" spc="-2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information</a:t>
            </a:r>
            <a:r>
              <a:rPr sz="1200" spc="-2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because</a:t>
            </a:r>
            <a:r>
              <a:rPr sz="1200" spc="-2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-2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original</a:t>
            </a:r>
            <a:r>
              <a:rPr sz="1200" spc="-2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column </a:t>
            </a:r>
            <a:r>
              <a:rPr sz="1200" spc="-36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could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63137"/>
                </a:solidFill>
                <a:latin typeface="Tahoma"/>
                <a:cs typeface="Tahoma"/>
              </a:rPr>
              <a:t>assume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63137"/>
                </a:solidFill>
                <a:latin typeface="Tahoma"/>
                <a:cs typeface="Tahoma"/>
              </a:rPr>
              <a:t>a</a:t>
            </a:r>
            <a:r>
              <a:rPr sz="1200" spc="-2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binary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63137"/>
                </a:solidFill>
                <a:latin typeface="Tahoma"/>
                <a:cs typeface="Tahoma"/>
              </a:rPr>
              <a:t>value,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263137"/>
                </a:solidFill>
                <a:latin typeface="Tahoma"/>
                <a:cs typeface="Tahoma"/>
              </a:rPr>
              <a:t>"CNG"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fuel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type,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"Automatic"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transmission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type,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and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"Dealer"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seller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type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were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63137"/>
                </a:solidFill>
                <a:latin typeface="Tahoma"/>
                <a:cs typeface="Tahoma"/>
              </a:rPr>
              <a:t>removed.</a:t>
            </a:r>
            <a:endParaRPr sz="1200">
              <a:latin typeface="Tahoma"/>
              <a:cs typeface="Tahoma"/>
            </a:endParaRPr>
          </a:p>
          <a:p>
            <a:pPr marL="332740" marR="12065" indent="-320675">
              <a:lnSpc>
                <a:spcPts val="1430"/>
              </a:lnSpc>
              <a:spcBef>
                <a:spcPts val="106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b="1" spc="-80" dirty="0">
                <a:solidFill>
                  <a:srgbClr val="263137"/>
                </a:solidFill>
                <a:latin typeface="Tahoma"/>
                <a:cs typeface="Tahoma"/>
              </a:rPr>
              <a:t>Step</a:t>
            </a:r>
            <a:r>
              <a:rPr sz="1200" b="1" spc="-12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b="1" spc="-95" dirty="0">
                <a:solidFill>
                  <a:srgbClr val="263137"/>
                </a:solidFill>
                <a:latin typeface="Tahoma"/>
                <a:cs typeface="Tahoma"/>
              </a:rPr>
              <a:t>3:</a:t>
            </a:r>
            <a:r>
              <a:rPr sz="1200" b="1" spc="-114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We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created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63137"/>
                </a:solidFill>
                <a:latin typeface="Tahoma"/>
                <a:cs typeface="Tahoma"/>
              </a:rPr>
              <a:t>a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heat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63137"/>
                </a:solidFill>
                <a:latin typeface="Tahoma"/>
                <a:cs typeface="Tahoma"/>
              </a:rPr>
              <a:t>map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using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Pearson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correlation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263137"/>
                </a:solidFill>
                <a:latin typeface="Tahoma"/>
                <a:cs typeface="Tahoma"/>
              </a:rPr>
              <a:t>to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illustrate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how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 </a:t>
            </a:r>
            <a:r>
              <a:rPr sz="1200" spc="-3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features</a:t>
            </a:r>
            <a:r>
              <a:rPr sz="1200" spc="-15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are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related.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04474"/>
            <a:ext cx="2614930" cy="344170"/>
          </a:xfrm>
          <a:custGeom>
            <a:avLst/>
            <a:gdLst/>
            <a:ahLst/>
            <a:cxnLst/>
            <a:rect l="l" t="t" r="r" b="b"/>
            <a:pathLst>
              <a:path w="2614930" h="344170">
                <a:moveTo>
                  <a:pt x="2614799" y="344099"/>
                </a:moveTo>
                <a:lnTo>
                  <a:pt x="0" y="3440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3440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099" y="1364150"/>
            <a:ext cx="2860849" cy="286084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343999" y="4948525"/>
            <a:ext cx="1800225" cy="195580"/>
          </a:xfrm>
          <a:custGeom>
            <a:avLst/>
            <a:gdLst/>
            <a:ahLst/>
            <a:cxnLst/>
            <a:rect l="l" t="t" r="r" b="b"/>
            <a:pathLst>
              <a:path w="1800225" h="195579">
                <a:moveTo>
                  <a:pt x="1799999" y="194999"/>
                </a:moveTo>
                <a:lnTo>
                  <a:pt x="0" y="194999"/>
                </a:lnTo>
                <a:lnTo>
                  <a:pt x="0" y="0"/>
                </a:lnTo>
                <a:lnTo>
                  <a:pt x="1799999" y="0"/>
                </a:lnTo>
                <a:lnTo>
                  <a:pt x="1799999" y="1949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7678" y="684243"/>
            <a:ext cx="374550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0" dirty="0"/>
              <a:t>SOLUTION APPROACH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1599" y="1495166"/>
            <a:ext cx="5021580" cy="28657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32740" marR="22860" indent="-320675" algn="just">
              <a:lnSpc>
                <a:spcPts val="1430"/>
              </a:lnSpc>
              <a:spcBef>
                <a:spcPts val="155"/>
              </a:spcBef>
              <a:buFont typeface="Arial MT"/>
              <a:buChar char="●"/>
              <a:tabLst>
                <a:tab pos="333375" algn="l"/>
              </a:tabLst>
            </a:pPr>
            <a:r>
              <a:rPr sz="1200" b="1" spc="-80" dirty="0">
                <a:solidFill>
                  <a:srgbClr val="263137"/>
                </a:solidFill>
                <a:latin typeface="Tahoma"/>
                <a:cs typeface="Tahoma"/>
              </a:rPr>
              <a:t>Step</a:t>
            </a:r>
            <a:r>
              <a:rPr sz="1200" b="1" spc="-7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b="1" spc="-95" dirty="0">
                <a:solidFill>
                  <a:srgbClr val="263137"/>
                </a:solidFill>
                <a:latin typeface="Tahoma"/>
                <a:cs typeface="Tahoma"/>
              </a:rPr>
              <a:t>4:</a:t>
            </a:r>
            <a:r>
              <a:rPr sz="1200" b="1" spc="-9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Using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i="1" spc="-65" dirty="0">
                <a:solidFill>
                  <a:srgbClr val="263137"/>
                </a:solidFill>
                <a:latin typeface="Trebuchet MS"/>
                <a:cs typeface="Trebuchet MS"/>
              </a:rPr>
              <a:t>ExtraTreesRegressor</a:t>
            </a:r>
            <a:r>
              <a:rPr sz="1200" i="1" spc="-60" dirty="0">
                <a:solidFill>
                  <a:srgbClr val="263137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feature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importances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were </a:t>
            </a: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obtained. </a:t>
            </a:r>
            <a:r>
              <a:rPr sz="1200" spc="30" dirty="0">
                <a:solidFill>
                  <a:srgbClr val="263137"/>
                </a:solidFill>
                <a:latin typeface="Tahoma"/>
                <a:cs typeface="Tahoma"/>
              </a:rPr>
              <a:t>And </a:t>
            </a:r>
            <a:r>
              <a:rPr sz="1200" i="1" spc="-65" dirty="0">
                <a:solidFill>
                  <a:srgbClr val="263137"/>
                </a:solidFill>
                <a:latin typeface="Trebuchet MS"/>
                <a:cs typeface="Trebuchet MS"/>
              </a:rPr>
              <a:t>Present_Price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turned </a:t>
            </a: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out </a:t>
            </a:r>
            <a:r>
              <a:rPr sz="1200" spc="30" dirty="0">
                <a:solidFill>
                  <a:srgbClr val="263137"/>
                </a:solidFill>
                <a:latin typeface="Tahoma"/>
                <a:cs typeface="Tahoma"/>
              </a:rPr>
              <a:t>to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be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 feature </a:t>
            </a:r>
            <a:r>
              <a:rPr sz="1200" spc="25" dirty="0">
                <a:solidFill>
                  <a:srgbClr val="263137"/>
                </a:solidFill>
                <a:latin typeface="Tahoma"/>
                <a:cs typeface="Tahoma"/>
              </a:rPr>
              <a:t>with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most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importance.</a:t>
            </a:r>
            <a:endParaRPr sz="1200">
              <a:latin typeface="Tahoma"/>
              <a:cs typeface="Tahoma"/>
            </a:endParaRPr>
          </a:p>
          <a:p>
            <a:pPr marL="332740" marR="14604" indent="-320675" algn="just">
              <a:lnSpc>
                <a:spcPts val="1430"/>
              </a:lnSpc>
              <a:spcBef>
                <a:spcPts val="1035"/>
              </a:spcBef>
              <a:buFont typeface="Arial MT"/>
              <a:buChar char="●"/>
              <a:tabLst>
                <a:tab pos="333375" algn="l"/>
              </a:tabLst>
            </a:pPr>
            <a:r>
              <a:rPr sz="1200" spc="55" dirty="0">
                <a:solidFill>
                  <a:srgbClr val="263137"/>
                </a:solidFill>
                <a:latin typeface="Tahoma"/>
                <a:cs typeface="Tahoma"/>
              </a:rPr>
              <a:t>We</a:t>
            </a:r>
            <a:r>
              <a:rPr sz="1200" spc="-9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used</a:t>
            </a:r>
            <a:r>
              <a:rPr sz="1200" spc="-8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Random</a:t>
            </a:r>
            <a:r>
              <a:rPr sz="1200" spc="-9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Forest</a:t>
            </a:r>
            <a:r>
              <a:rPr sz="1200" spc="-8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Regression</a:t>
            </a:r>
            <a:r>
              <a:rPr sz="1200" spc="-8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263137"/>
                </a:solidFill>
                <a:latin typeface="Tahoma"/>
                <a:cs typeface="Tahoma"/>
              </a:rPr>
              <a:t>to</a:t>
            </a:r>
            <a:r>
              <a:rPr sz="1200" spc="-9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solve</a:t>
            </a:r>
            <a:r>
              <a:rPr sz="1200" spc="-8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-9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problem</a:t>
            </a:r>
            <a:r>
              <a:rPr sz="1200" spc="-8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and</a:t>
            </a:r>
            <a:r>
              <a:rPr sz="1200" spc="-8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created </a:t>
            </a:r>
            <a:r>
              <a:rPr sz="1200" spc="-36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63137"/>
                </a:solidFill>
                <a:latin typeface="Tahoma"/>
                <a:cs typeface="Tahoma"/>
              </a:rPr>
              <a:t>a</a:t>
            </a:r>
            <a:r>
              <a:rPr sz="1200" spc="-15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model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based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on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this.</a:t>
            </a:r>
            <a:endParaRPr sz="1200">
              <a:latin typeface="Tahoma"/>
              <a:cs typeface="Tahoma"/>
            </a:endParaRPr>
          </a:p>
          <a:p>
            <a:pPr marL="332740" marR="22225" indent="-320675" algn="just">
              <a:lnSpc>
                <a:spcPts val="1430"/>
              </a:lnSpc>
              <a:spcBef>
                <a:spcPts val="1040"/>
              </a:spcBef>
              <a:buFont typeface="Arial MT"/>
              <a:buChar char="●"/>
              <a:tabLst>
                <a:tab pos="333375" algn="l"/>
              </a:tabLst>
            </a:pPr>
            <a:r>
              <a:rPr sz="1200" b="1" spc="-80" dirty="0">
                <a:solidFill>
                  <a:srgbClr val="263137"/>
                </a:solidFill>
                <a:latin typeface="Tahoma"/>
                <a:cs typeface="Tahoma"/>
              </a:rPr>
              <a:t>Step</a:t>
            </a:r>
            <a:r>
              <a:rPr sz="1200" b="1" spc="-2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b="1" spc="-95" dirty="0">
                <a:solidFill>
                  <a:srgbClr val="263137"/>
                </a:solidFill>
                <a:latin typeface="Tahoma"/>
                <a:cs typeface="Tahoma"/>
              </a:rPr>
              <a:t>5:</a:t>
            </a:r>
            <a:r>
              <a:rPr sz="1200" b="1" spc="-1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263137"/>
                </a:solidFill>
                <a:latin typeface="Tahoma"/>
                <a:cs typeface="Tahoma"/>
              </a:rPr>
              <a:t>By</a:t>
            </a:r>
            <a:r>
              <a:rPr sz="1200" spc="-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using</a:t>
            </a:r>
            <a:r>
              <a:rPr sz="1200" spc="-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i="1" spc="-50" dirty="0">
                <a:solidFill>
                  <a:srgbClr val="263137"/>
                </a:solidFill>
                <a:latin typeface="Trebuchet MS"/>
                <a:cs typeface="Trebuchet MS"/>
              </a:rPr>
              <a:t>randomizedsearchCV</a:t>
            </a:r>
            <a:r>
              <a:rPr sz="1200" spc="-50" dirty="0">
                <a:solidFill>
                  <a:srgbClr val="263137"/>
                </a:solidFill>
                <a:latin typeface="Tahoma"/>
                <a:cs typeface="Tahoma"/>
              </a:rPr>
              <a:t>,</a:t>
            </a:r>
            <a:r>
              <a:rPr sz="1200" spc="-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we</a:t>
            </a:r>
            <a:r>
              <a:rPr sz="1200" spc="-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performed</a:t>
            </a:r>
            <a:r>
              <a:rPr sz="1200" spc="-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hyper</a:t>
            </a:r>
            <a:r>
              <a:rPr sz="1200" spc="-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parameter </a:t>
            </a:r>
            <a:r>
              <a:rPr sz="1200" spc="-3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tuning</a:t>
            </a:r>
            <a:endParaRPr sz="1200">
              <a:latin typeface="Tahoma"/>
              <a:cs typeface="Tahoma"/>
            </a:endParaRPr>
          </a:p>
          <a:p>
            <a:pPr marL="332740" marR="5080">
              <a:lnSpc>
                <a:spcPts val="1430"/>
              </a:lnSpc>
              <a:spcBef>
                <a:spcPts val="1040"/>
              </a:spcBef>
              <a:tabLst>
                <a:tab pos="1530985" algn="l"/>
                <a:tab pos="2727325" algn="l"/>
                <a:tab pos="3752850" algn="l"/>
              </a:tabLst>
            </a:pPr>
            <a:r>
              <a:rPr sz="1200" b="1" spc="-100" dirty="0">
                <a:solidFill>
                  <a:srgbClr val="263137"/>
                </a:solidFill>
                <a:latin typeface="Tahoma"/>
                <a:cs typeface="Tahoma"/>
              </a:rPr>
              <a:t>(n_estimators,	</a:t>
            </a:r>
            <a:r>
              <a:rPr sz="1200" b="1" spc="-95" dirty="0">
                <a:solidFill>
                  <a:srgbClr val="263137"/>
                </a:solidFill>
                <a:latin typeface="Tahoma"/>
                <a:cs typeface="Tahoma"/>
              </a:rPr>
              <a:t>max_features,	</a:t>
            </a:r>
            <a:r>
              <a:rPr sz="1200" b="1" spc="-105" dirty="0">
                <a:solidFill>
                  <a:srgbClr val="263137"/>
                </a:solidFill>
                <a:latin typeface="Tahoma"/>
                <a:cs typeface="Tahoma"/>
              </a:rPr>
              <a:t>max_depth,	</a:t>
            </a:r>
            <a:r>
              <a:rPr sz="1200" b="1" spc="-100" dirty="0">
                <a:solidFill>
                  <a:srgbClr val="263137"/>
                </a:solidFill>
                <a:latin typeface="Tahoma"/>
                <a:cs typeface="Tahoma"/>
              </a:rPr>
              <a:t>min_samples_split,  </a:t>
            </a:r>
            <a:r>
              <a:rPr sz="1200" b="1" spc="-114" dirty="0">
                <a:solidFill>
                  <a:srgbClr val="263137"/>
                </a:solidFill>
                <a:latin typeface="Tahoma"/>
                <a:cs typeface="Tahoma"/>
              </a:rPr>
              <a:t>min_samples_leaves).</a:t>
            </a:r>
            <a:endParaRPr sz="1200">
              <a:latin typeface="Tahoma"/>
              <a:cs typeface="Tahoma"/>
            </a:endParaRPr>
          </a:p>
          <a:p>
            <a:pPr marL="332740">
              <a:lnSpc>
                <a:spcPct val="100000"/>
              </a:lnSpc>
              <a:spcBef>
                <a:spcPts val="985"/>
              </a:spcBef>
            </a:pPr>
            <a:r>
              <a:rPr sz="1200" spc="25" dirty="0">
                <a:solidFill>
                  <a:srgbClr val="263137"/>
                </a:solidFill>
                <a:latin typeface="Tahoma"/>
                <a:cs typeface="Tahoma"/>
              </a:rPr>
              <a:t>Due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263137"/>
                </a:solidFill>
                <a:latin typeface="Tahoma"/>
                <a:cs typeface="Tahoma"/>
              </a:rPr>
              <a:t>to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its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63137"/>
                </a:solidFill>
                <a:latin typeface="Tahoma"/>
                <a:cs typeface="Tahoma"/>
              </a:rPr>
              <a:t>speed,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i="1" spc="-35" dirty="0">
                <a:solidFill>
                  <a:srgbClr val="263137"/>
                </a:solidFill>
                <a:latin typeface="Trebuchet MS"/>
                <a:cs typeface="Trebuchet MS"/>
              </a:rPr>
              <a:t>RandomizedSearchCV</a:t>
            </a:r>
            <a:r>
              <a:rPr sz="1200" i="1" spc="-130" dirty="0">
                <a:solidFill>
                  <a:srgbClr val="263137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is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better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than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i="1" spc="-45" dirty="0">
                <a:solidFill>
                  <a:srgbClr val="263137"/>
                </a:solidFill>
                <a:latin typeface="Trebuchet MS"/>
                <a:cs typeface="Trebuchet MS"/>
              </a:rPr>
              <a:t>GridSearchCV</a:t>
            </a:r>
            <a:r>
              <a:rPr sz="1200" spc="-45" dirty="0">
                <a:solidFill>
                  <a:srgbClr val="263137"/>
                </a:solidFill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332740" marR="14604" indent="-320675" algn="just">
              <a:lnSpc>
                <a:spcPts val="1430"/>
              </a:lnSpc>
              <a:spcBef>
                <a:spcPts val="1090"/>
              </a:spcBef>
              <a:buFont typeface="Arial MT"/>
              <a:buChar char="●"/>
              <a:tabLst>
                <a:tab pos="333375" algn="l"/>
              </a:tabLst>
            </a:pPr>
            <a:r>
              <a:rPr sz="1200" b="1" spc="-80" dirty="0">
                <a:solidFill>
                  <a:srgbClr val="263137"/>
                </a:solidFill>
                <a:latin typeface="Tahoma"/>
                <a:cs typeface="Tahoma"/>
              </a:rPr>
              <a:t>Step</a:t>
            </a:r>
            <a:r>
              <a:rPr sz="1200" b="1" spc="-1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b="1" spc="-95" dirty="0">
                <a:solidFill>
                  <a:srgbClr val="263137"/>
                </a:solidFill>
                <a:latin typeface="Tahoma"/>
                <a:cs typeface="Tahoma"/>
              </a:rPr>
              <a:t>6:</a:t>
            </a:r>
            <a:r>
              <a:rPr sz="1200" b="1" spc="-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-3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data</a:t>
            </a:r>
            <a:r>
              <a:rPr sz="1200" spc="-3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63137"/>
                </a:solidFill>
                <a:latin typeface="Tahoma"/>
                <a:cs typeface="Tahoma"/>
              </a:rPr>
              <a:t>has</a:t>
            </a:r>
            <a:r>
              <a:rPr sz="1200" spc="-3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been</a:t>
            </a:r>
            <a:r>
              <a:rPr sz="1200" spc="-3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split</a:t>
            </a:r>
            <a:r>
              <a:rPr sz="1200" spc="-3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into</a:t>
            </a:r>
            <a:r>
              <a:rPr sz="1200" spc="-3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training</a:t>
            </a:r>
            <a:r>
              <a:rPr sz="1200" spc="-3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data</a:t>
            </a:r>
            <a:r>
              <a:rPr sz="1200" spc="-3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263137"/>
                </a:solidFill>
                <a:latin typeface="Tahoma"/>
                <a:cs typeface="Tahoma"/>
              </a:rPr>
              <a:t>(80%)</a:t>
            </a:r>
            <a:r>
              <a:rPr sz="1200" spc="-3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and</a:t>
            </a:r>
            <a:r>
              <a:rPr sz="1200" spc="-3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test</a:t>
            </a:r>
            <a:r>
              <a:rPr sz="1200" spc="-3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data </a:t>
            </a:r>
            <a:r>
              <a:rPr sz="1200" spc="-36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80" dirty="0">
                <a:solidFill>
                  <a:srgbClr val="263137"/>
                </a:solidFill>
                <a:latin typeface="Tahoma"/>
                <a:cs typeface="Tahoma"/>
              </a:rPr>
              <a:t>(20%).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9199" y="191924"/>
            <a:ext cx="2614930" cy="346710"/>
          </a:xfrm>
          <a:custGeom>
            <a:avLst/>
            <a:gdLst/>
            <a:ahLst/>
            <a:cxnLst/>
            <a:rect l="l" t="t" r="r" b="b"/>
            <a:pathLst>
              <a:path w="2614929" h="346709">
                <a:moveTo>
                  <a:pt x="2614799" y="346199"/>
                </a:moveTo>
                <a:lnTo>
                  <a:pt x="0" y="346199"/>
                </a:lnTo>
                <a:lnTo>
                  <a:pt x="0" y="0"/>
                </a:lnTo>
                <a:lnTo>
                  <a:pt x="2614799" y="0"/>
                </a:lnTo>
                <a:lnTo>
                  <a:pt x="2614799" y="3461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2783" y="1608316"/>
            <a:ext cx="2967248" cy="27830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0" y="666750"/>
            <a:ext cx="346139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0" dirty="0"/>
              <a:t>SOLUTION APPROACH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92975" y="1322554"/>
            <a:ext cx="4389026" cy="20204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32740" marR="65405" indent="-320675">
              <a:lnSpc>
                <a:spcPts val="1430"/>
              </a:lnSpc>
              <a:spcBef>
                <a:spcPts val="155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b="1" spc="-80" dirty="0">
                <a:solidFill>
                  <a:srgbClr val="263137"/>
                </a:solidFill>
                <a:latin typeface="Tahoma"/>
                <a:cs typeface="Tahoma"/>
              </a:rPr>
              <a:t>Step </a:t>
            </a:r>
            <a:r>
              <a:rPr sz="1200" b="1" spc="-95" dirty="0">
                <a:solidFill>
                  <a:srgbClr val="263137"/>
                </a:solidFill>
                <a:latin typeface="Tahoma"/>
                <a:cs typeface="Tahoma"/>
              </a:rPr>
              <a:t>7: </a:t>
            </a:r>
            <a:r>
              <a:rPr sz="1200" spc="40" dirty="0">
                <a:solidFill>
                  <a:srgbClr val="263137"/>
                </a:solidFill>
                <a:latin typeface="Tahoma"/>
                <a:cs typeface="Tahoma"/>
              </a:rPr>
              <a:t>After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getting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best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parameters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from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RandomizedSearchCV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we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train</a:t>
            </a:r>
            <a:r>
              <a:rPr sz="1200" spc="-13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model</a:t>
            </a:r>
            <a:r>
              <a:rPr sz="1200" spc="-13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using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-13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Random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Forest </a:t>
            </a:r>
            <a:r>
              <a:rPr sz="1200" spc="-3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Regression</a:t>
            </a:r>
            <a:r>
              <a:rPr sz="1200" spc="-15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10" dirty="0">
                <a:solidFill>
                  <a:srgbClr val="263137"/>
                </a:solidFill>
                <a:latin typeface="Tahoma"/>
                <a:cs typeface="Tahoma"/>
              </a:rPr>
              <a:t>.</a:t>
            </a:r>
            <a:endParaRPr sz="1200" dirty="0">
              <a:latin typeface="Tahoma"/>
              <a:cs typeface="Tahoma"/>
            </a:endParaRPr>
          </a:p>
          <a:p>
            <a:pPr marL="332740" marR="27940">
              <a:lnSpc>
                <a:spcPts val="1430"/>
              </a:lnSpc>
              <a:spcBef>
                <a:spcPts val="1035"/>
              </a:spcBef>
            </a:pPr>
            <a:r>
              <a:rPr sz="1200" spc="-45" dirty="0">
                <a:solidFill>
                  <a:srgbClr val="263137"/>
                </a:solidFill>
                <a:latin typeface="Tahoma"/>
                <a:cs typeface="Tahoma"/>
              </a:rPr>
              <a:t>In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-13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random</a:t>
            </a:r>
            <a:r>
              <a:rPr sz="1200" spc="-13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forest</a:t>
            </a:r>
            <a:r>
              <a:rPr sz="1200" spc="-13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63137"/>
                </a:solidFill>
                <a:latin typeface="Tahoma"/>
                <a:cs typeface="Tahoma"/>
              </a:rPr>
              <a:t>regressor,</a:t>
            </a:r>
            <a:r>
              <a:rPr sz="1200" spc="-13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decision</a:t>
            </a:r>
            <a:r>
              <a:rPr sz="1200" spc="-13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tree</a:t>
            </a:r>
            <a:r>
              <a:rPr sz="1200" spc="-13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263137"/>
                </a:solidFill>
                <a:latin typeface="Tahoma"/>
                <a:cs typeface="Tahoma"/>
              </a:rPr>
              <a:t>will</a:t>
            </a:r>
            <a:r>
              <a:rPr sz="1200" spc="-13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scale</a:t>
            </a:r>
            <a:r>
              <a:rPr sz="1200" spc="-13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input, </a:t>
            </a:r>
            <a:r>
              <a:rPr sz="1200" spc="-36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so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we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do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not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63137"/>
                </a:solidFill>
                <a:latin typeface="Tahoma"/>
                <a:cs typeface="Tahoma"/>
              </a:rPr>
              <a:t>h</a:t>
            </a:r>
            <a:r>
              <a:rPr sz="1200" spc="-35" dirty="0">
                <a:solidFill>
                  <a:srgbClr val="263137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v</a:t>
            </a:r>
            <a:r>
              <a:rPr sz="1200" spc="-5" dirty="0">
                <a:solidFill>
                  <a:srgbClr val="263137"/>
                </a:solidFill>
                <a:latin typeface="Tahoma"/>
                <a:cs typeface="Tahoma"/>
              </a:rPr>
              <a:t>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263137"/>
                </a:solidFill>
                <a:latin typeface="Tahoma"/>
                <a:cs typeface="Tahoma"/>
              </a:rPr>
              <a:t>to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scale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63137"/>
                </a:solidFill>
                <a:latin typeface="Tahoma"/>
                <a:cs typeface="Tahoma"/>
              </a:rPr>
              <a:t>values.</a:t>
            </a:r>
            <a:endParaRPr sz="1200" dirty="0">
              <a:latin typeface="Tahoma"/>
              <a:cs typeface="Tahoma"/>
            </a:endParaRPr>
          </a:p>
          <a:p>
            <a:pPr marL="332740" marR="164465" indent="-320675">
              <a:lnSpc>
                <a:spcPts val="1430"/>
              </a:lnSpc>
              <a:spcBef>
                <a:spcPts val="1040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The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g</a:t>
            </a:r>
            <a:r>
              <a:rPr sz="1200" spc="-25" dirty="0">
                <a:solidFill>
                  <a:srgbClr val="263137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aph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of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predictions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is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plotted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63137"/>
                </a:solidFill>
                <a:latin typeface="Tahoma"/>
                <a:cs typeface="Tahoma"/>
              </a:rPr>
              <a:t>using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displot/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distplot</a:t>
            </a:r>
            <a:r>
              <a:rPr sz="1200" spc="8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in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63137"/>
                </a:solidFill>
                <a:latin typeface="Tahoma"/>
                <a:cs typeface="Tahoma"/>
              </a:rPr>
              <a:t>which  we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observe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263137"/>
                </a:solidFill>
                <a:latin typeface="Tahoma"/>
                <a:cs typeface="Tahoma"/>
              </a:rPr>
              <a:t>that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263137"/>
                </a:solidFill>
                <a:latin typeface="Tahoma"/>
                <a:cs typeface="Tahoma"/>
              </a:rPr>
              <a:t>it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63137"/>
                </a:solidFill>
                <a:latin typeface="Tahoma"/>
                <a:cs typeface="Tahoma"/>
              </a:rPr>
              <a:t>resembles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63137"/>
                </a:solidFill>
                <a:latin typeface="Tahoma"/>
                <a:cs typeface="Tahoma"/>
              </a:rPr>
              <a:t>a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63137"/>
                </a:solidFill>
                <a:latin typeface="Tahoma"/>
                <a:cs typeface="Tahoma"/>
              </a:rPr>
              <a:t>normal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263137"/>
                </a:solidFill>
                <a:latin typeface="Tahoma"/>
                <a:cs typeface="Tahoma"/>
              </a:rPr>
              <a:t>distribution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263137"/>
                </a:solidFill>
                <a:latin typeface="Tahoma"/>
                <a:cs typeface="Tahoma"/>
              </a:rPr>
              <a:t>with</a:t>
            </a:r>
            <a:r>
              <a:rPr sz="1200" spc="-140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63137"/>
                </a:solidFill>
                <a:latin typeface="Tahoma"/>
                <a:cs typeface="Tahoma"/>
              </a:rPr>
              <a:t>mean</a:t>
            </a:r>
            <a:r>
              <a:rPr sz="1200" spc="-14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263137"/>
                </a:solidFill>
                <a:latin typeface="Tahoma"/>
                <a:cs typeface="Tahoma"/>
              </a:rPr>
              <a:t>0.</a:t>
            </a:r>
            <a:endParaRPr sz="1200" dirty="0">
              <a:latin typeface="Tahoma"/>
              <a:cs typeface="Tahoma"/>
            </a:endParaRPr>
          </a:p>
          <a:p>
            <a:pPr marL="332740" marR="5080" indent="-320675">
              <a:lnSpc>
                <a:spcPts val="1430"/>
              </a:lnSpc>
              <a:spcBef>
                <a:spcPts val="1035"/>
              </a:spcBef>
              <a:buFont typeface="Arial MT"/>
              <a:buChar char="●"/>
              <a:tabLst>
                <a:tab pos="332740" algn="l"/>
                <a:tab pos="333375" algn="l"/>
              </a:tabLst>
            </a:pPr>
            <a:r>
              <a:rPr sz="1200" b="1" spc="-80" dirty="0">
                <a:solidFill>
                  <a:srgbClr val="263137"/>
                </a:solidFill>
                <a:latin typeface="Tahoma"/>
                <a:cs typeface="Tahoma"/>
              </a:rPr>
              <a:t>Step</a:t>
            </a:r>
            <a:r>
              <a:rPr sz="1200" b="1" spc="-125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lang="en-IN" sz="1200" b="1" spc="-70" dirty="0">
                <a:solidFill>
                  <a:srgbClr val="263137"/>
                </a:solidFill>
                <a:latin typeface="Tahoma"/>
                <a:cs typeface="Tahoma"/>
              </a:rPr>
              <a:t>8</a:t>
            </a:r>
            <a:r>
              <a:rPr sz="1200" b="1" spc="-114" dirty="0">
                <a:solidFill>
                  <a:srgbClr val="263137"/>
                </a:solidFill>
                <a:latin typeface="Tahoma"/>
                <a:cs typeface="Tahoma"/>
              </a:rPr>
              <a:t> </a:t>
            </a:r>
            <a:r>
              <a:rPr sz="1200" b="1" spc="-120" dirty="0">
                <a:solidFill>
                  <a:srgbClr val="263137"/>
                </a:solidFill>
                <a:latin typeface="Tahoma"/>
                <a:cs typeface="Tahoma"/>
              </a:rPr>
              <a:t>: </a:t>
            </a:r>
            <a:r>
              <a:rPr lang="en-IN" sz="1200" dirty="0">
                <a:solidFill>
                  <a:srgbClr val="263137"/>
                </a:solidFill>
                <a:latin typeface="Tahoma"/>
                <a:cs typeface="Tahoma"/>
              </a:rPr>
              <a:t>Predicting the price of manually entered data.</a:t>
            </a:r>
            <a:endParaRPr lang="en-US" sz="120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" y="181074"/>
            <a:ext cx="2618105" cy="274320"/>
          </a:xfrm>
          <a:custGeom>
            <a:avLst/>
            <a:gdLst/>
            <a:ahLst/>
            <a:cxnLst/>
            <a:rect l="l" t="t" r="r" b="b"/>
            <a:pathLst>
              <a:path w="2618105" h="274320">
                <a:moveTo>
                  <a:pt x="2618099" y="273899"/>
                </a:moveTo>
                <a:lnTo>
                  <a:pt x="0" y="273899"/>
                </a:lnTo>
                <a:lnTo>
                  <a:pt x="0" y="0"/>
                </a:lnTo>
                <a:lnTo>
                  <a:pt x="2618099" y="0"/>
                </a:lnTo>
                <a:lnTo>
                  <a:pt x="2618099" y="2738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668" y="1461479"/>
            <a:ext cx="3234760" cy="29411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399435"/>
            <a:ext cx="349472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300" dirty="0"/>
              <a:t>DATA</a:t>
            </a:r>
            <a:r>
              <a:rPr lang="en-IN" sz="5000" spc="-300" dirty="0"/>
              <a:t> </a:t>
            </a:r>
            <a:r>
              <a:rPr sz="5000" spc="-300" dirty="0"/>
              <a:t>SET</a:t>
            </a:r>
            <a:r>
              <a:rPr lang="en-IN" sz="5000" spc="-300" dirty="0"/>
              <a:t>-1</a:t>
            </a:r>
            <a:endParaRPr sz="5000" spc="-3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0519" y="549610"/>
            <a:ext cx="1589156" cy="66911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39138" y="2840350"/>
            <a:ext cx="7665720" cy="1894205"/>
            <a:chOff x="739138" y="2840350"/>
            <a:chExt cx="7665720" cy="18942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188" y="2949935"/>
              <a:ext cx="7627624" cy="17654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48663" y="2849875"/>
              <a:ext cx="7646670" cy="1875155"/>
            </a:xfrm>
            <a:custGeom>
              <a:avLst/>
              <a:gdLst/>
              <a:ahLst/>
              <a:cxnLst/>
              <a:rect l="l" t="t" r="r" b="b"/>
              <a:pathLst>
                <a:path w="7646670" h="1875154">
                  <a:moveTo>
                    <a:pt x="0" y="0"/>
                  </a:moveTo>
                  <a:lnTo>
                    <a:pt x="7646674" y="0"/>
                  </a:lnTo>
                  <a:lnTo>
                    <a:pt x="7646674" y="1875024"/>
                  </a:lnTo>
                  <a:lnTo>
                    <a:pt x="0" y="18750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55A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35595" y="1622862"/>
            <a:ext cx="7477125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algn="ctr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292929"/>
                </a:solidFill>
                <a:latin typeface="Tahoma"/>
                <a:cs typeface="Tahoma"/>
              </a:rPr>
              <a:t>The data </a:t>
            </a:r>
            <a:r>
              <a:rPr sz="1400" spc="15" dirty="0">
                <a:solidFill>
                  <a:srgbClr val="292929"/>
                </a:solidFill>
                <a:latin typeface="Tahoma"/>
                <a:cs typeface="Tahoma"/>
              </a:rPr>
              <a:t>we </a:t>
            </a:r>
            <a:r>
              <a:rPr sz="1400" spc="-15" dirty="0">
                <a:solidFill>
                  <a:srgbClr val="292929"/>
                </a:solidFill>
                <a:latin typeface="Tahoma"/>
                <a:cs typeface="Tahoma"/>
              </a:rPr>
              <a:t>have </a:t>
            </a:r>
            <a:r>
              <a:rPr sz="1400" spc="-5" dirty="0">
                <a:solidFill>
                  <a:srgbClr val="292929"/>
                </a:solidFill>
                <a:latin typeface="Tahoma"/>
                <a:cs typeface="Tahoma"/>
              </a:rPr>
              <a:t>used </a:t>
            </a:r>
            <a:r>
              <a:rPr sz="1400" spc="15" dirty="0">
                <a:solidFill>
                  <a:srgbClr val="292929"/>
                </a:solidFill>
                <a:latin typeface="Tahoma"/>
                <a:cs typeface="Tahoma"/>
              </a:rPr>
              <a:t>in this </a:t>
            </a:r>
            <a:r>
              <a:rPr sz="1400" spc="10" dirty="0">
                <a:solidFill>
                  <a:srgbClr val="292929"/>
                </a:solidFill>
                <a:latin typeface="Tahoma"/>
                <a:cs typeface="Tahoma"/>
              </a:rPr>
              <a:t>project </a:t>
            </a:r>
            <a:r>
              <a:rPr sz="1400" spc="-5" dirty="0">
                <a:solidFill>
                  <a:srgbClr val="292929"/>
                </a:solidFill>
                <a:latin typeface="Tahoma"/>
                <a:cs typeface="Tahoma"/>
              </a:rPr>
              <a:t>was </a:t>
            </a:r>
            <a:r>
              <a:rPr sz="1400" spc="10" dirty="0">
                <a:solidFill>
                  <a:srgbClr val="292929"/>
                </a:solidFill>
                <a:latin typeface="Tahoma"/>
                <a:cs typeface="Tahoma"/>
              </a:rPr>
              <a:t>downloaded </a:t>
            </a:r>
            <a:r>
              <a:rPr sz="1400" spc="15" dirty="0">
                <a:solidFill>
                  <a:srgbClr val="292929"/>
                </a:solidFill>
                <a:latin typeface="Tahoma"/>
                <a:cs typeface="Tahoma"/>
              </a:rPr>
              <a:t>from </a:t>
            </a:r>
            <a:r>
              <a:rPr sz="1400" spc="-15" dirty="0">
                <a:solidFill>
                  <a:srgbClr val="292929"/>
                </a:solidFill>
                <a:latin typeface="Tahoma"/>
                <a:cs typeface="Tahoma"/>
              </a:rPr>
              <a:t>Kaggle. </a:t>
            </a:r>
            <a:r>
              <a:rPr sz="1400" spc="-20" dirty="0">
                <a:solidFill>
                  <a:srgbClr val="292929"/>
                </a:solidFill>
                <a:latin typeface="Tahoma"/>
                <a:cs typeface="Tahoma"/>
              </a:rPr>
              <a:t>It </a:t>
            </a:r>
            <a:r>
              <a:rPr sz="1400" spc="-5" dirty="0">
                <a:solidFill>
                  <a:srgbClr val="292929"/>
                </a:solidFill>
                <a:latin typeface="Tahoma"/>
                <a:cs typeface="Tahoma"/>
              </a:rPr>
              <a:t>was </a:t>
            </a:r>
            <a:r>
              <a:rPr sz="1400" spc="5" dirty="0">
                <a:solidFill>
                  <a:srgbClr val="292929"/>
                </a:solidFill>
                <a:latin typeface="Tahoma"/>
                <a:cs typeface="Tahoma"/>
              </a:rPr>
              <a:t>uploaded </a:t>
            </a:r>
            <a:r>
              <a:rPr sz="1400" spc="15" dirty="0">
                <a:solidFill>
                  <a:srgbClr val="292929"/>
                </a:solidFill>
                <a:latin typeface="Tahoma"/>
                <a:cs typeface="Tahoma"/>
              </a:rPr>
              <a:t>from </a:t>
            </a:r>
            <a:r>
              <a:rPr sz="1400" spc="2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Tahoma"/>
                <a:cs typeface="Tahoma"/>
              </a:rPr>
              <a:t>Cardekho.com</a:t>
            </a:r>
            <a:r>
              <a:rPr sz="1400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130" dirty="0">
                <a:solidFill>
                  <a:srgbClr val="292929"/>
                </a:solidFill>
                <a:latin typeface="Tahoma"/>
                <a:cs typeface="Tahoma"/>
              </a:rPr>
              <a:t>.</a:t>
            </a:r>
            <a:r>
              <a:rPr sz="1400" spc="-17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92929"/>
                </a:solidFill>
                <a:latin typeface="Tahoma"/>
                <a:cs typeface="Tahoma"/>
              </a:rPr>
              <a:t>The</a:t>
            </a:r>
            <a:r>
              <a:rPr sz="1400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Tahoma"/>
                <a:cs typeface="Tahoma"/>
              </a:rPr>
              <a:t>dataset</a:t>
            </a:r>
            <a:r>
              <a:rPr sz="1400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Tahoma"/>
                <a:cs typeface="Tahoma"/>
              </a:rPr>
              <a:t>consists</a:t>
            </a:r>
            <a:r>
              <a:rPr sz="1400" spc="-16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Tahoma"/>
                <a:cs typeface="Tahoma"/>
              </a:rPr>
              <a:t>of</a:t>
            </a:r>
            <a:r>
              <a:rPr sz="1400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Tahoma"/>
                <a:cs typeface="Tahoma"/>
              </a:rPr>
              <a:t>301</a:t>
            </a:r>
            <a:r>
              <a:rPr sz="1400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Tahoma"/>
                <a:cs typeface="Tahoma"/>
              </a:rPr>
              <a:t>rows</a:t>
            </a:r>
            <a:r>
              <a:rPr sz="1400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Tahoma"/>
                <a:cs typeface="Tahoma"/>
              </a:rPr>
              <a:t>and</a:t>
            </a:r>
            <a:r>
              <a:rPr sz="1400" spc="-16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Tahoma"/>
                <a:cs typeface="Tahoma"/>
              </a:rPr>
              <a:t>9</a:t>
            </a:r>
            <a:r>
              <a:rPr sz="1400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92929"/>
                </a:solidFill>
                <a:latin typeface="Tahoma"/>
                <a:cs typeface="Tahoma"/>
              </a:rPr>
              <a:t>columns</a:t>
            </a:r>
            <a:r>
              <a:rPr sz="1400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Tahoma"/>
                <a:cs typeface="Tahoma"/>
              </a:rPr>
              <a:t>with</a:t>
            </a:r>
            <a:r>
              <a:rPr sz="1400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Tahoma"/>
                <a:cs typeface="Tahoma"/>
              </a:rPr>
              <a:t>no</a:t>
            </a:r>
            <a:r>
              <a:rPr sz="1400" spc="-16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Tahoma"/>
                <a:cs typeface="Tahoma"/>
              </a:rPr>
              <a:t>null</a:t>
            </a:r>
            <a:r>
              <a:rPr sz="1400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Tahoma"/>
                <a:cs typeface="Tahoma"/>
              </a:rPr>
              <a:t>values.</a:t>
            </a:r>
            <a:r>
              <a:rPr sz="1400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Tahoma"/>
                <a:cs typeface="Tahoma"/>
              </a:rPr>
              <a:t>Column</a:t>
            </a:r>
            <a:r>
              <a:rPr sz="1400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92929"/>
                </a:solidFill>
                <a:latin typeface="Tahoma"/>
                <a:cs typeface="Tahoma"/>
              </a:rPr>
              <a:t>data </a:t>
            </a:r>
            <a:r>
              <a:rPr sz="1400" spc="-42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Tahoma"/>
                <a:cs typeface="Tahoma"/>
              </a:rPr>
              <a:t>consist</a:t>
            </a:r>
            <a:r>
              <a:rPr sz="1400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Tahoma"/>
                <a:cs typeface="Tahoma"/>
              </a:rPr>
              <a:t>of</a:t>
            </a:r>
            <a:r>
              <a:rPr sz="1400" spc="-16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Tahoma"/>
                <a:cs typeface="Tahoma"/>
              </a:rPr>
              <a:t>independent</a:t>
            </a:r>
            <a:r>
              <a:rPr sz="1400" spc="-16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Tahoma"/>
                <a:cs typeface="Tahoma"/>
              </a:rPr>
              <a:t>Features.</a:t>
            </a:r>
            <a:r>
              <a:rPr sz="1400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92929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Tahoma"/>
                <a:cs typeface="Tahoma"/>
              </a:rPr>
              <a:t>independent</a:t>
            </a:r>
            <a:r>
              <a:rPr sz="1400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Tahoma"/>
                <a:cs typeface="Tahoma"/>
              </a:rPr>
              <a:t>features</a:t>
            </a:r>
            <a:r>
              <a:rPr sz="1400" spc="-16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Tahoma"/>
                <a:cs typeface="Tahoma"/>
              </a:rPr>
              <a:t>contain</a:t>
            </a:r>
            <a:r>
              <a:rPr sz="1400" spc="-16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Tahoma"/>
                <a:cs typeface="Tahoma"/>
              </a:rPr>
              <a:t>both</a:t>
            </a:r>
            <a:r>
              <a:rPr sz="1400" spc="-16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Tahoma"/>
                <a:cs typeface="Tahoma"/>
              </a:rPr>
              <a:t>categorical</a:t>
            </a:r>
            <a:r>
              <a:rPr sz="1400" spc="-16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Tahoma"/>
                <a:cs typeface="Tahoma"/>
              </a:rPr>
              <a:t>and</a:t>
            </a:r>
            <a:r>
              <a:rPr sz="1400" spc="-160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Tahoma"/>
                <a:cs typeface="Tahoma"/>
              </a:rPr>
              <a:t>numeric </a:t>
            </a:r>
            <a:r>
              <a:rPr sz="1400" spc="-425" dirty="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Tahoma"/>
                <a:cs typeface="Tahoma"/>
              </a:rPr>
              <a:t>values.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65174"/>
            <a:ext cx="1128395" cy="163830"/>
          </a:xfrm>
          <a:custGeom>
            <a:avLst/>
            <a:gdLst/>
            <a:ahLst/>
            <a:cxnLst/>
            <a:rect l="l" t="t" r="r" b="b"/>
            <a:pathLst>
              <a:path w="1128395" h="163829">
                <a:moveTo>
                  <a:pt x="1128299" y="163799"/>
                </a:moveTo>
                <a:lnTo>
                  <a:pt x="0" y="163799"/>
                </a:lnTo>
                <a:lnTo>
                  <a:pt x="0" y="0"/>
                </a:lnTo>
                <a:lnTo>
                  <a:pt x="1128299" y="0"/>
                </a:lnTo>
                <a:lnTo>
                  <a:pt x="1128299" y="163799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74" y="404275"/>
            <a:ext cx="848360" cy="136525"/>
          </a:xfrm>
          <a:custGeom>
            <a:avLst/>
            <a:gdLst/>
            <a:ahLst/>
            <a:cxnLst/>
            <a:rect l="l" t="t" r="r" b="b"/>
            <a:pathLst>
              <a:path w="848360" h="136525">
                <a:moveTo>
                  <a:pt x="848099" y="136199"/>
                </a:moveTo>
                <a:lnTo>
                  <a:pt x="0" y="136199"/>
                </a:lnTo>
                <a:lnTo>
                  <a:pt x="0" y="0"/>
                </a:lnTo>
                <a:lnTo>
                  <a:pt x="848099" y="0"/>
                </a:lnTo>
                <a:lnTo>
                  <a:pt x="848099" y="136199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10600" y="2908200"/>
            <a:ext cx="233679" cy="2235835"/>
          </a:xfrm>
          <a:custGeom>
            <a:avLst/>
            <a:gdLst/>
            <a:ahLst/>
            <a:cxnLst/>
            <a:rect l="l" t="t" r="r" b="b"/>
            <a:pathLst>
              <a:path w="233679" h="2235835">
                <a:moveTo>
                  <a:pt x="233399" y="2235299"/>
                </a:moveTo>
                <a:lnTo>
                  <a:pt x="0" y="2235299"/>
                </a:lnTo>
                <a:lnTo>
                  <a:pt x="0" y="0"/>
                </a:lnTo>
                <a:lnTo>
                  <a:pt x="233399" y="0"/>
                </a:lnTo>
                <a:lnTo>
                  <a:pt x="233399" y="22352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Words>1714</Words>
  <Application>Microsoft Office PowerPoint</Application>
  <PresentationFormat>On-screen Show (16:9)</PresentationFormat>
  <Paragraphs>127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-apple-system</vt:lpstr>
      <vt:lpstr>Arial MT</vt:lpstr>
      <vt:lpstr>Calibri</vt:lpstr>
      <vt:lpstr>Congenial</vt:lpstr>
      <vt:lpstr>Courier New</vt:lpstr>
      <vt:lpstr>Helvetica Neue</vt:lpstr>
      <vt:lpstr>Tahoma</vt:lpstr>
      <vt:lpstr>Times New Roman</vt:lpstr>
      <vt:lpstr>Trebuchet MS</vt:lpstr>
      <vt:lpstr>Office Theme</vt:lpstr>
      <vt:lpstr>PowerPoint Presentation</vt:lpstr>
      <vt:lpstr>PowerPoint Presentation</vt:lpstr>
      <vt:lpstr>INTRODUCTION</vt:lpstr>
      <vt:lpstr>PROBLEM STATEMENT</vt:lpstr>
      <vt:lpstr>CHALLENGES</vt:lpstr>
      <vt:lpstr>SOLUTION APPROACH</vt:lpstr>
      <vt:lpstr>SOLUTION APPROACH</vt:lpstr>
      <vt:lpstr>SOLUTION APPROACH</vt:lpstr>
      <vt:lpstr>DATA SET-1</vt:lpstr>
      <vt:lpstr>DATA SET MANIPULATION</vt:lpstr>
      <vt:lpstr>FINAL DATASET</vt:lpstr>
      <vt:lpstr>PowerPoint Presentation</vt:lpstr>
      <vt:lpstr>MODELS</vt:lpstr>
      <vt:lpstr>Linear Regression</vt:lpstr>
      <vt:lpstr>Random Forest Regression</vt:lpstr>
      <vt:lpstr>Gradient Boosting Regressor</vt:lpstr>
      <vt:lpstr>Testing the model</vt:lpstr>
      <vt:lpstr>OBSERVATION</vt:lpstr>
      <vt:lpstr>OBSERVATION</vt:lpstr>
      <vt:lpstr>DATA SET-2</vt:lpstr>
      <vt:lpstr>DATA SET MANIPULATION</vt:lpstr>
      <vt:lpstr>FINAL DATASET</vt:lpstr>
      <vt:lpstr>OBSERVATION</vt:lpstr>
      <vt:lpstr>MODELS</vt:lpstr>
      <vt:lpstr>LINEAR  REGRAESSION</vt:lpstr>
      <vt:lpstr>Random  forest  regression</vt:lpstr>
      <vt:lpstr>GBT</vt:lpstr>
      <vt:lpstr>Test the model by giving input</vt:lpstr>
      <vt:lpstr>  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ML_Project</dc:title>
  <cp:lastModifiedBy>V. Sai Mohan</cp:lastModifiedBy>
  <cp:revision>18</cp:revision>
  <dcterms:created xsi:type="dcterms:W3CDTF">2022-12-12T16:06:52Z</dcterms:created>
  <dcterms:modified xsi:type="dcterms:W3CDTF">2022-12-13T13:11:35Z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